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4213" r:id="rId1"/>
  </p:sldMasterIdLst>
  <p:notesMasterIdLst>
    <p:notesMasterId r:id="rId53"/>
  </p:notesMasterIdLst>
  <p:handoutMasterIdLst>
    <p:handoutMasterId r:id="rId54"/>
  </p:handoutMasterIdLst>
  <p:sldIdLst>
    <p:sldId id="359" r:id="rId2"/>
    <p:sldId id="502" r:id="rId3"/>
    <p:sldId id="494" r:id="rId4"/>
    <p:sldId id="503" r:id="rId5"/>
    <p:sldId id="508" r:id="rId6"/>
    <p:sldId id="509" r:id="rId7"/>
    <p:sldId id="510" r:id="rId8"/>
    <p:sldId id="511" r:id="rId9"/>
    <p:sldId id="512" r:id="rId10"/>
    <p:sldId id="513" r:id="rId11"/>
    <p:sldId id="514" r:id="rId12"/>
    <p:sldId id="545" r:id="rId13"/>
    <p:sldId id="518" r:id="rId14"/>
    <p:sldId id="516" r:id="rId15"/>
    <p:sldId id="498" r:id="rId16"/>
    <p:sldId id="520" r:id="rId17"/>
    <p:sldId id="526" r:id="rId18"/>
    <p:sldId id="525" r:id="rId19"/>
    <p:sldId id="527" r:id="rId20"/>
    <p:sldId id="504" r:id="rId21"/>
    <p:sldId id="505" r:id="rId22"/>
    <p:sldId id="490" r:id="rId23"/>
    <p:sldId id="432" r:id="rId24"/>
    <p:sldId id="528" r:id="rId25"/>
    <p:sldId id="529" r:id="rId26"/>
    <p:sldId id="431" r:id="rId27"/>
    <p:sldId id="531" r:id="rId28"/>
    <p:sldId id="548" r:id="rId29"/>
    <p:sldId id="549" r:id="rId30"/>
    <p:sldId id="475" r:id="rId31"/>
    <p:sldId id="532" r:id="rId32"/>
    <p:sldId id="491" r:id="rId33"/>
    <p:sldId id="507" r:id="rId34"/>
    <p:sldId id="442" r:id="rId35"/>
    <p:sldId id="443" r:id="rId36"/>
    <p:sldId id="543" r:id="rId37"/>
    <p:sldId id="544" r:id="rId38"/>
    <p:sldId id="482" r:id="rId39"/>
    <p:sldId id="449" r:id="rId40"/>
    <p:sldId id="447" r:id="rId41"/>
    <p:sldId id="493" r:id="rId42"/>
    <p:sldId id="533" r:id="rId43"/>
    <p:sldId id="536" r:id="rId44"/>
    <p:sldId id="537" r:id="rId45"/>
    <p:sldId id="539" r:id="rId46"/>
    <p:sldId id="546" r:id="rId47"/>
    <p:sldId id="540" r:id="rId48"/>
    <p:sldId id="538" r:id="rId49"/>
    <p:sldId id="547" r:id="rId50"/>
    <p:sldId id="541" r:id="rId51"/>
    <p:sldId id="542" r:id="rId52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9E1F26"/>
    <a:srgbClr val="EFF4F8"/>
    <a:srgbClr val="000000"/>
    <a:srgbClr val="FFFF00"/>
    <a:srgbClr val="FFFFFF"/>
    <a:srgbClr val="00B0F0"/>
    <a:srgbClr val="BBFB8F"/>
    <a:srgbClr val="E1F7E1"/>
    <a:srgbClr val="19C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75" autoAdjust="0"/>
    <p:restoredTop sz="96270" autoAdjust="0"/>
  </p:normalViewPr>
  <p:slideViewPr>
    <p:cSldViewPr snapToGrid="0">
      <p:cViewPr>
        <p:scale>
          <a:sx n="108" d="100"/>
          <a:sy n="108" d="100"/>
        </p:scale>
        <p:origin x="-688" y="-80"/>
      </p:cViewPr>
      <p:guideLst>
        <p:guide orient="horz" pos="1386"/>
        <p:guide orient="horz" pos="4179"/>
        <p:guide orient="horz" pos="936"/>
        <p:guide pos="2880"/>
        <p:guide pos="553"/>
        <p:guide pos="5198"/>
      </p:guideLst>
    </p:cSldViewPr>
  </p:slideViewPr>
  <p:outlineViewPr>
    <p:cViewPr>
      <p:scale>
        <a:sx n="33" d="100"/>
        <a:sy n="33" d="100"/>
      </p:scale>
      <p:origin x="344" y="76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handoutMaster" Target="handoutMasters/handoutMaster1.xml"/><Relationship Id="rId55" Type="http://schemas.openxmlformats.org/officeDocument/2006/relationships/printerSettings" Target="printerSettings/printerSettings1.bin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8274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513" y="0"/>
            <a:ext cx="298274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29675"/>
            <a:ext cx="298274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513" y="8829675"/>
            <a:ext cx="298274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 b="1"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fld id="{33A1B67B-A888-4FF3-B952-E9AD5AAC84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204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8274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1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513" y="0"/>
            <a:ext cx="298274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1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665288" y="600075"/>
            <a:ext cx="3494087" cy="2620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33758" y="3349626"/>
            <a:ext cx="6442349" cy="524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  <a:p>
            <a:pPr lvl="0"/>
            <a:endParaRPr lang="en-US" noProof="0" smtClean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675"/>
            <a:ext cx="298274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100" b="1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513" y="8829675"/>
            <a:ext cx="298274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100" b="1"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fld id="{B33FE8EB-B2ED-4DD7-A5D1-1C5BB066F5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6960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25000"/>
      </a:spcBef>
      <a:spcAft>
        <a:spcPct val="0"/>
      </a:spcAft>
      <a:defRPr sz="10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1pPr>
    <a:lvl2pPr marL="231775" indent="-117475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2pPr>
    <a:lvl3pPr marL="461963" indent="-115888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3pPr>
    <a:lvl4pPr marL="682625" indent="-106363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4pPr>
    <a:lvl5pPr marL="914400" indent="-117475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52C3ADD-CBE4-4329-8CEF-5AB0833B760F}" type="slidenum">
              <a:rPr lang="en-US" smtClean="0">
                <a:ea typeface="ＭＳ Ｐゴシック" pitchFamily="34" charset="-128"/>
              </a:rPr>
              <a:pPr>
                <a:defRPr/>
              </a:pPr>
              <a:t>1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</a:rPr>
              <a:t>Pricing</a:t>
            </a:r>
          </a:p>
          <a:p>
            <a:pPr lvl="1"/>
            <a:r>
              <a:rPr lang="en-US">
                <a:latin typeface="Calibri" charset="0"/>
                <a:ea typeface="ＭＳ Ｐゴシック" charset="0"/>
              </a:rPr>
              <a:t>FortiGuard Services simple licensing and pricing model maintained</a:t>
            </a:r>
          </a:p>
          <a:p>
            <a:pPr lvl="1"/>
            <a:r>
              <a:rPr lang="en-US">
                <a:latin typeface="Calibri" charset="0"/>
                <a:ea typeface="ＭＳ Ｐゴシック" charset="0"/>
              </a:rPr>
              <a:t>FortiGate more performance, more features, same aggressive pricing</a:t>
            </a:r>
          </a:p>
          <a:p>
            <a:endParaRPr lang="en-US">
              <a:latin typeface="Calibri" charset="0"/>
            </a:endParaRPr>
          </a:p>
          <a:p>
            <a:r>
              <a:rPr lang="en-US">
                <a:latin typeface="Calibri" charset="0"/>
              </a:rPr>
              <a:t>No complex feature enablement</a:t>
            </a:r>
          </a:p>
          <a:p>
            <a:r>
              <a:rPr lang="en-US">
                <a:latin typeface="Calibri" charset="0"/>
              </a:rPr>
              <a:t>No per user calculations</a:t>
            </a:r>
          </a:p>
          <a:p>
            <a:r>
              <a:rPr lang="en-US">
                <a:latin typeface="Calibri" charset="0"/>
              </a:rPr>
              <a:t>No surprises</a:t>
            </a:r>
          </a:p>
          <a:p>
            <a:endParaRPr lang="en-US">
              <a:latin typeface="Calibri" charset="0"/>
            </a:endParaRPr>
          </a:p>
          <a:p>
            <a:r>
              <a:rPr lang="en-US">
                <a:latin typeface="Calibri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</a:rPr>
              <a:t>Pricing</a:t>
            </a:r>
          </a:p>
          <a:p>
            <a:pPr lvl="1"/>
            <a:r>
              <a:rPr lang="en-US">
                <a:latin typeface="Calibri" charset="0"/>
                <a:ea typeface="ＭＳ Ｐゴシック" charset="0"/>
              </a:rPr>
              <a:t>FortiGuard Services simple licensing and pricing model maintained</a:t>
            </a:r>
          </a:p>
          <a:p>
            <a:pPr lvl="1"/>
            <a:r>
              <a:rPr lang="en-US">
                <a:latin typeface="Calibri" charset="0"/>
                <a:ea typeface="ＭＳ Ｐゴシック" charset="0"/>
              </a:rPr>
              <a:t>FortiGate more performance, more features, same aggressive pricing</a:t>
            </a:r>
          </a:p>
          <a:p>
            <a:endParaRPr lang="en-US">
              <a:latin typeface="Calibri" charset="0"/>
            </a:endParaRPr>
          </a:p>
          <a:p>
            <a:r>
              <a:rPr lang="en-US">
                <a:latin typeface="Calibri" charset="0"/>
              </a:rPr>
              <a:t>No complex feature enablement</a:t>
            </a:r>
          </a:p>
          <a:p>
            <a:r>
              <a:rPr lang="en-US">
                <a:latin typeface="Calibri" charset="0"/>
              </a:rPr>
              <a:t>No per user calculations</a:t>
            </a:r>
          </a:p>
          <a:p>
            <a:r>
              <a:rPr lang="en-US">
                <a:latin typeface="Calibri" charset="0"/>
              </a:rPr>
              <a:t>No surprises</a:t>
            </a:r>
          </a:p>
          <a:p>
            <a:endParaRPr lang="en-US">
              <a:latin typeface="Calibri" charset="0"/>
            </a:endParaRPr>
          </a:p>
          <a:p>
            <a:r>
              <a:rPr lang="en-US">
                <a:latin typeface="Calibri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</a:rPr>
              <a:t>Pricing</a:t>
            </a:r>
          </a:p>
          <a:p>
            <a:pPr lvl="1"/>
            <a:r>
              <a:rPr lang="en-US">
                <a:latin typeface="Calibri" charset="0"/>
                <a:ea typeface="ＭＳ Ｐゴシック" charset="0"/>
              </a:rPr>
              <a:t>FortiGuard Services simple licensing and pricing model maintained</a:t>
            </a:r>
          </a:p>
          <a:p>
            <a:pPr lvl="1"/>
            <a:r>
              <a:rPr lang="en-US">
                <a:latin typeface="Calibri" charset="0"/>
                <a:ea typeface="ＭＳ Ｐゴシック" charset="0"/>
              </a:rPr>
              <a:t>FortiGate more performance, more features, same aggressive pricing</a:t>
            </a:r>
          </a:p>
          <a:p>
            <a:endParaRPr lang="en-US">
              <a:latin typeface="Calibri" charset="0"/>
            </a:endParaRPr>
          </a:p>
          <a:p>
            <a:r>
              <a:rPr lang="en-US">
                <a:latin typeface="Calibri" charset="0"/>
              </a:rPr>
              <a:t>No complex feature enablement</a:t>
            </a:r>
          </a:p>
          <a:p>
            <a:r>
              <a:rPr lang="en-US">
                <a:latin typeface="Calibri" charset="0"/>
              </a:rPr>
              <a:t>No per user calculations</a:t>
            </a:r>
          </a:p>
          <a:p>
            <a:r>
              <a:rPr lang="en-US">
                <a:latin typeface="Calibri" charset="0"/>
              </a:rPr>
              <a:t>No surprises</a:t>
            </a:r>
          </a:p>
          <a:p>
            <a:endParaRPr lang="en-US">
              <a:latin typeface="Calibri" charset="0"/>
            </a:endParaRPr>
          </a:p>
          <a:p>
            <a:r>
              <a:rPr lang="en-US">
                <a:latin typeface="Calibri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</a:rPr>
              <a:t>Pricing</a:t>
            </a:r>
          </a:p>
          <a:p>
            <a:pPr lvl="1"/>
            <a:r>
              <a:rPr lang="en-US">
                <a:latin typeface="Calibri" charset="0"/>
                <a:ea typeface="ＭＳ Ｐゴシック" charset="0"/>
              </a:rPr>
              <a:t>FortiGuard Services simple licensing and pricing model maintained</a:t>
            </a:r>
          </a:p>
          <a:p>
            <a:pPr lvl="1"/>
            <a:r>
              <a:rPr lang="en-US">
                <a:latin typeface="Calibri" charset="0"/>
                <a:ea typeface="ＭＳ Ｐゴシック" charset="0"/>
              </a:rPr>
              <a:t>FortiGate more performance, more features, same aggressive pricing</a:t>
            </a:r>
          </a:p>
          <a:p>
            <a:endParaRPr lang="en-US">
              <a:latin typeface="Calibri" charset="0"/>
            </a:endParaRPr>
          </a:p>
          <a:p>
            <a:r>
              <a:rPr lang="en-US">
                <a:latin typeface="Calibri" charset="0"/>
              </a:rPr>
              <a:t>No complex feature enablement</a:t>
            </a:r>
          </a:p>
          <a:p>
            <a:r>
              <a:rPr lang="en-US">
                <a:latin typeface="Calibri" charset="0"/>
              </a:rPr>
              <a:t>No per user calculations</a:t>
            </a:r>
          </a:p>
          <a:p>
            <a:r>
              <a:rPr lang="en-US">
                <a:latin typeface="Calibri" charset="0"/>
              </a:rPr>
              <a:t>No surprises</a:t>
            </a:r>
          </a:p>
          <a:p>
            <a:endParaRPr lang="en-US">
              <a:latin typeface="Calibri" charset="0"/>
            </a:endParaRPr>
          </a:p>
          <a:p>
            <a:r>
              <a:rPr lang="en-US">
                <a:latin typeface="Calibri" charset="0"/>
              </a:rPr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98"/>
            <a:ext cx="9145588" cy="685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690919" y="1532270"/>
            <a:ext cx="7999509" cy="1470025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690919" y="3215475"/>
            <a:ext cx="7999509" cy="83401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2000" b="0" i="0">
                <a:latin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90918" y="6217510"/>
            <a:ext cx="3017481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ct val="50000"/>
              </a:spcBef>
            </a:pPr>
            <a:fld id="{4EF734A4-159E-4243-8254-61998856DDA9}" type="datetime4">
              <a:rPr lang="en-US" sz="1400">
                <a:solidFill>
                  <a:schemeClr val="tx1">
                    <a:lumMod val="60000"/>
                    <a:lumOff val="40000"/>
                  </a:schemeClr>
                </a:solidFill>
                <a:latin typeface="Arial Narrow"/>
                <a:cs typeface="Arial Narrow"/>
              </a:rPr>
              <a:pPr eaLnBrk="0" hangingPunct="0">
                <a:spcBef>
                  <a:spcPct val="50000"/>
                </a:spcBef>
              </a:pPr>
              <a:t>June 24, 2014</a:t>
            </a:fld>
            <a:endParaRPr lang="en-US" dirty="0">
              <a:solidFill>
                <a:schemeClr val="tx1">
                  <a:lumMod val="60000"/>
                  <a:lumOff val="40000"/>
                </a:schemeClr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>
              <a:solidFill>
                <a:srgbClr val="333333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52425" y="786384"/>
            <a:ext cx="8385048" cy="5010912"/>
          </a:xfrm>
          <a:prstGeom prst="rect">
            <a:avLst/>
          </a:prstGeom>
        </p:spPr>
        <p:txBody>
          <a:bodyPr/>
          <a:lstStyle>
            <a:lvl1pPr marL="233363" indent="-233363">
              <a:buSzPct val="115000"/>
              <a:buFont typeface="Wingdings" pitchFamily="2" charset="2"/>
              <a:buChar char="§"/>
              <a:defRPr/>
            </a:lvl1pPr>
            <a:lvl2pPr>
              <a:buSzPct val="110000"/>
              <a:buFont typeface="Arial" pitchFamily="34" charset="0"/>
              <a:buChar char="•"/>
              <a:defRPr/>
            </a:lvl2pPr>
            <a:lvl3pPr>
              <a:buSzPct val="110000"/>
              <a:buFont typeface="Arial" pitchFamily="34" charset="0"/>
              <a:buChar char="•"/>
              <a:defRPr/>
            </a:lvl3pPr>
            <a:lvl4pPr>
              <a:buSzPct val="110000"/>
              <a:buFont typeface="Arial" pitchFamily="34" charset="0"/>
              <a:buChar char="•"/>
              <a:defRPr/>
            </a:lvl4pPr>
            <a:lvl5pPr>
              <a:buSzPct val="110000"/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19604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229600" cy="4676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 Slide">
    <p:bg>
      <p:bgPr>
        <a:gradFill flip="none" rotWithShape="1">
          <a:gsLst>
            <a:gs pos="0">
              <a:srgbClr val="121619"/>
            </a:gs>
            <a:gs pos="100000">
              <a:srgbClr val="36424A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229600" cy="4676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535535"/>
      </p:ext>
    </p:extLst>
  </p:cSld>
  <p:clrMapOvr>
    <a:masterClrMapping/>
  </p:clrMapOvr>
  <p:transition xmlns:p14="http://schemas.microsoft.com/office/powerpoint/2010/main">
    <p:wipe dir="r"/>
  </p:transition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 Slide">
    <p:bg>
      <p:bgPr>
        <a:gradFill flip="none" rotWithShape="1">
          <a:gsLst>
            <a:gs pos="0">
              <a:srgbClr val="AEB6BC"/>
            </a:gs>
            <a:gs pos="100000">
              <a:schemeClr val="bg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229600" cy="4676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759428"/>
      </p:ext>
    </p:extLst>
  </p:cSld>
  <p:clrMapOvr>
    <a:masterClrMapping/>
  </p:clrMapOvr>
  <p:transition xmlns:p14="http://schemas.microsoft.com/office/powerpoint/2010/main">
    <p:wipe dir="r"/>
  </p:transition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98"/>
            <a:ext cx="9145588" cy="685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53572" y="1294190"/>
            <a:ext cx="7621690" cy="473528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457200" indent="-457200">
              <a:buClr>
                <a:srgbClr val="ED2721"/>
              </a:buClr>
              <a:buSzPct val="100000"/>
              <a:buFont typeface="+mj-lt"/>
              <a:buAutoNum type="arabicPeriod"/>
              <a:defRPr sz="2800">
                <a:latin typeface="Arial Narrow"/>
                <a:cs typeface="Arial Narrow"/>
              </a:defRPr>
            </a:lvl1pPr>
            <a:lvl2pPr marL="630237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2pPr>
            <a:lvl3pPr marL="920750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3pPr>
            <a:lvl4pPr marL="1254125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4pPr>
            <a:lvl5pPr marL="1606550" indent="-342900">
              <a:buClr>
                <a:srgbClr val="ED2721"/>
              </a:buClr>
              <a:buSzPct val="100000"/>
              <a:buFont typeface="+mj-lt"/>
              <a:buAutoNum type="arabicPeriod"/>
              <a:defRPr sz="2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bg>
      <p:bgPr>
        <a:gradFill flip="none" rotWithShape="1">
          <a:gsLst>
            <a:gs pos="0">
              <a:srgbClr val="121619"/>
            </a:gs>
            <a:gs pos="100000">
              <a:srgbClr val="36424A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010077"/>
      </p:ext>
    </p:extLst>
  </p:cSld>
  <p:clrMapOvr>
    <a:masterClrMapping/>
  </p:clrMapOvr>
  <p:transition xmlns:p14="http://schemas.microsoft.com/office/powerpoint/2010/main">
    <p:wipe dir="r"/>
  </p:transition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1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2335" y="1453896"/>
            <a:ext cx="4031641" cy="4688112"/>
          </a:xfrm>
          <a:prstGeom prst="rect">
            <a:avLst/>
          </a:prstGeo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55597" y="1451028"/>
            <a:ext cx="4031641" cy="4688112"/>
          </a:xfrm>
          <a:prstGeom prst="rect">
            <a:avLst/>
          </a:prstGeo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700199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1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8596" y="1218630"/>
            <a:ext cx="8231833" cy="4957900"/>
          </a:xfrm>
          <a:prstGeom prst="rect">
            <a:avLst/>
          </a:prstGeom>
        </p:spPr>
        <p:txBody>
          <a:bodyPr/>
          <a:lstStyle>
            <a:lvl1pPr marL="173038" marR="0" indent="-1730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Times" pitchFamily="28" charset="0"/>
              <a:buChar char="•"/>
              <a:tabLst/>
              <a:defRPr sz="2400"/>
            </a:lvl1pPr>
            <a:lvl2pPr marL="463550" marR="0" indent="-176213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2000"/>
            </a:lvl2pPr>
            <a:lvl3pPr marL="747713" marR="0" indent="-169863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3pPr>
            <a:lvl4pPr marL="1139825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4pPr>
            <a:lvl5pPr marL="1492250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80446089"/>
      </p:ext>
    </p:extLst>
  </p:cSld>
  <p:clrMapOvr>
    <a:masterClrMapping/>
  </p:clrMapOvr>
  <p:transition xmlns:p14="http://schemas.microsoft.com/office/powerpoint/2010/main">
    <p:wipe dir="r"/>
  </p:transition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425" y="274638"/>
            <a:ext cx="6127750" cy="6048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6538" y="6397625"/>
            <a:ext cx="8688387" cy="2809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BE791F0-7BF2-844B-8A10-176C6C843BD7}" type="slidenum">
              <a:rPr lang="en-US" smtClean="0"/>
              <a:pPr/>
              <a:t>‹#›</a:t>
            </a:fld>
            <a:endParaRPr lang="en-US">
              <a:latin typeface="Arial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553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7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98"/>
            <a:ext cx="9145588" cy="685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 Box 40"/>
          <p:cNvSpPr txBox="1">
            <a:spLocks noChangeArrowheads="1"/>
          </p:cNvSpPr>
          <p:nvPr/>
        </p:nvSpPr>
        <p:spPr bwMode="auto">
          <a:xfrm>
            <a:off x="210670" y="6395530"/>
            <a:ext cx="1847782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fld id="{283C04FB-A394-5443-BF22-752C5A00CCA1}" type="slidenum">
              <a:rPr lang="en-US" sz="9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eaLnBrk="0" hangingPunct="0"/>
              <a:t>‹#›</a:t>
            </a:fld>
            <a:endParaRPr lang="en-US" sz="9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583259" y="6378222"/>
            <a:ext cx="42239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Fortinet Confidential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  <p:sldLayoutId id="2147484216" r:id="rId3"/>
    <p:sldLayoutId id="2147484217" r:id="rId4"/>
    <p:sldLayoutId id="2147484218" r:id="rId5"/>
    <p:sldLayoutId id="2147484220" r:id="rId6"/>
    <p:sldLayoutId id="2147484221" r:id="rId7"/>
    <p:sldLayoutId id="2147484224" r:id="rId8"/>
    <p:sldLayoutId id="2147484248" r:id="rId9"/>
    <p:sldLayoutId id="2147484250" r:id="rId10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b="1" i="1">
          <a:solidFill>
            <a:srgbClr val="1B232A"/>
          </a:solidFill>
          <a:latin typeface="Arial"/>
          <a:ea typeface="+mj-ea"/>
          <a:cs typeface="Arial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  <a:ea typeface="Arial" charset="0"/>
          <a:cs typeface="Arial" charset="0"/>
        </a:defRPr>
      </a:lvl9pPr>
    </p:titleStyle>
    <p:bodyStyle>
      <a:lvl1pPr marL="173038" marR="0" indent="-173038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0000"/>
        </a:buClr>
        <a:buSzPct val="100000"/>
        <a:buFont typeface="Arial"/>
        <a:buChar char="•"/>
        <a:tabLst/>
        <a:defRPr sz="2400" b="0" i="0">
          <a:solidFill>
            <a:srgbClr val="1B232A"/>
          </a:solidFill>
          <a:latin typeface="Arial Narrow"/>
          <a:ea typeface="+mn-ea"/>
          <a:cs typeface="Arial Narrow"/>
        </a:defRPr>
      </a:lvl1pPr>
      <a:lvl2pPr marL="463550" marR="0" indent="-176213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Lucida Grande"/>
        <a:buChar char="»"/>
        <a:tabLst/>
        <a:defRPr sz="2000" b="0" i="0">
          <a:solidFill>
            <a:srgbClr val="1B232A"/>
          </a:solidFill>
          <a:latin typeface="Arial Narrow"/>
          <a:ea typeface="+mn-ea"/>
          <a:cs typeface="Arial Narrow"/>
        </a:defRPr>
      </a:lvl2pPr>
      <a:lvl3pPr marL="747713" marR="0" indent="-169863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Arial"/>
        <a:buChar char="•"/>
        <a:tabLst/>
        <a:defRPr sz="1800" b="0" i="0">
          <a:solidFill>
            <a:srgbClr val="1B232A"/>
          </a:solidFill>
          <a:latin typeface="Arial Narrow"/>
          <a:ea typeface="+mn-ea"/>
          <a:cs typeface="Arial Narrow"/>
        </a:defRPr>
      </a:lvl3pPr>
      <a:lvl4pPr marL="1139825" marR="0" indent="-228600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Lucida Grande"/>
        <a:buChar char="»"/>
        <a:tabLst/>
        <a:defRPr sz="1800" b="0" i="0">
          <a:solidFill>
            <a:srgbClr val="1B232A"/>
          </a:solidFill>
          <a:latin typeface="Arial Narrow"/>
          <a:ea typeface="+mn-ea"/>
          <a:cs typeface="Arial Narrow"/>
        </a:defRPr>
      </a:lvl4pPr>
      <a:lvl5pPr marL="1492250" marR="0" indent="-228600" algn="l" defTabSz="914400" rtl="0" eaLnBrk="1" fontAlgn="base" latinLnBrk="0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0000"/>
        </a:buClr>
        <a:buSzTx/>
        <a:buFont typeface="Arial"/>
        <a:buChar char="•"/>
        <a:tabLst/>
        <a:defRPr sz="1800" b="0" i="0">
          <a:solidFill>
            <a:srgbClr val="1B232A"/>
          </a:solidFill>
          <a:latin typeface="Arial Narrow"/>
          <a:ea typeface="+mn-ea"/>
          <a:cs typeface="Arial Narrow"/>
        </a:defRPr>
      </a:lvl5pPr>
      <a:lvl6pPr marL="19637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6pPr>
      <a:lvl7pPr marL="24209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7pPr>
      <a:lvl8pPr marL="28781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8pPr>
      <a:lvl9pPr marL="3335338" indent="-2428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―"/>
        <a:defRPr sz="1600">
          <a:solidFill>
            <a:srgbClr val="71717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Relationship Id="rId9" Type="http://schemas.openxmlformats.org/officeDocument/2006/relationships/image" Target="../media/image38.png"/><Relationship Id="rId10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Relationship Id="rId3" Type="http://schemas.openxmlformats.org/officeDocument/2006/relationships/image" Target="../media/image6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Relationship Id="rId3" Type="http://schemas.openxmlformats.org/officeDocument/2006/relationships/image" Target="../media/image6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Relationship Id="rId3" Type="http://schemas.openxmlformats.org/officeDocument/2006/relationships/image" Target="../media/image7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5" Type="http://schemas.openxmlformats.org/officeDocument/2006/relationships/image" Target="../media/image81.png"/><Relationship Id="rId6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FortiOS 5.2 Overview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Q2 2014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xmlns:p14="http://schemas.microsoft.com/office/powerpoint/2010/main" advTm="5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008" y="1344266"/>
            <a:ext cx="1614135" cy="1230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FortiView </a:t>
            </a:r>
            <a:r>
              <a:rPr lang="en-US" dirty="0" smtClean="0"/>
              <a:t>– Example Use Case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 bwMode="auto">
          <a:xfrm>
            <a:off x="463127" y="1898041"/>
            <a:ext cx="256460" cy="250981"/>
          </a:xfrm>
          <a:prstGeom prst="ellipse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400" b="1" dirty="0">
                <a:solidFill>
                  <a:srgbClr val="FFFFFF"/>
                </a:solidFill>
                <a:latin typeface="Arial" charset="0"/>
              </a:rPr>
              <a:t>1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6632058" y="678226"/>
            <a:ext cx="2237206" cy="1328201"/>
          </a:xfrm>
          <a:prstGeom prst="wedgeRoundRectCallout">
            <a:avLst>
              <a:gd name="adj1" fmla="val 40104"/>
              <a:gd name="adj2" fmla="val 77682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90000"/>
            </a:pPr>
            <a:r>
              <a:rPr lang="en-US" sz="1600" i="1" dirty="0" smtClean="0">
                <a:latin typeface="Comic Sans MS"/>
                <a:cs typeface="Comic Sans MS"/>
              </a:rPr>
              <a:t>Is there anyone abusing the Internet Access with P2P applications ?</a:t>
            </a:r>
            <a:endParaRPr lang="en-US" sz="1600" i="1" dirty="0">
              <a:latin typeface="Comic Sans MS"/>
              <a:cs typeface="Comic Sans M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01895"/>
            <a:ext cx="9144000" cy="901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Oval 8"/>
          <p:cNvSpPr/>
          <p:nvPr/>
        </p:nvSpPr>
        <p:spPr bwMode="auto">
          <a:xfrm>
            <a:off x="1687521" y="2947559"/>
            <a:ext cx="256460" cy="250981"/>
          </a:xfrm>
          <a:prstGeom prst="ellipse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400" b="1" dirty="0" smtClean="0">
                <a:solidFill>
                  <a:srgbClr val="FFFFFF"/>
                </a:solidFill>
                <a:latin typeface="Arial" charset="0"/>
              </a:rPr>
              <a:t>2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70290"/>
            <a:ext cx="9144000" cy="14130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Oval 10"/>
          <p:cNvSpPr/>
          <p:nvPr/>
        </p:nvSpPr>
        <p:spPr bwMode="auto">
          <a:xfrm>
            <a:off x="1863225" y="4556320"/>
            <a:ext cx="256460" cy="250981"/>
          </a:xfrm>
          <a:prstGeom prst="ellipse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400" b="1" dirty="0" smtClean="0">
                <a:solidFill>
                  <a:srgbClr val="FFFFFF"/>
                </a:solidFill>
                <a:latin typeface="Arial" charset="0"/>
              </a:rPr>
              <a:t>3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633377" y="1316551"/>
            <a:ext cx="4119170" cy="1118484"/>
          </a:xfrm>
        </p:spPr>
        <p:txBody>
          <a:bodyPr/>
          <a:lstStyle/>
          <a:p>
            <a:r>
              <a:rPr lang="en-US" sz="2000" dirty="0" smtClean="0"/>
              <a:t>3 easy steps to locate the answer</a:t>
            </a:r>
          </a:p>
          <a:p>
            <a:pPr lvl="1"/>
            <a:r>
              <a:rPr lang="en-US" sz="1600" dirty="0" smtClean="0"/>
              <a:t>Select “Threats” view</a:t>
            </a:r>
          </a:p>
          <a:p>
            <a:pPr lvl="1"/>
            <a:r>
              <a:rPr lang="en-US" sz="1600" dirty="0" smtClean="0"/>
              <a:t>Search for “Threat </a:t>
            </a:r>
            <a:r>
              <a:rPr lang="en-US" sz="1600" dirty="0"/>
              <a:t>T</a:t>
            </a:r>
            <a:r>
              <a:rPr lang="en-US" sz="1600" dirty="0" smtClean="0"/>
              <a:t>ype” = P2P</a:t>
            </a:r>
          </a:p>
          <a:p>
            <a:pPr lvl="1"/>
            <a:r>
              <a:rPr lang="en-US" sz="1600" dirty="0" smtClean="0"/>
              <a:t>Choose “Source”</a:t>
            </a:r>
          </a:p>
        </p:txBody>
      </p:sp>
    </p:spTree>
    <p:extLst>
      <p:ext uri="{BB962C8B-B14F-4D97-AF65-F5344CB8AC3E}">
        <p14:creationId xmlns:p14="http://schemas.microsoft.com/office/powerpoint/2010/main" val="3889187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FortiView – Competitive Analysis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858896"/>
              </p:ext>
            </p:extLst>
          </p:nvPr>
        </p:nvGraphicFramePr>
        <p:xfrm>
          <a:off x="352331" y="1297277"/>
          <a:ext cx="8433365" cy="4663440"/>
        </p:xfrm>
        <a:graphic>
          <a:graphicData uri="http://schemas.openxmlformats.org/drawingml/2006/table">
            <a:tbl>
              <a:tblPr firstRow="1" bandRow="1">
                <a:effectLst>
                  <a:outerShdw blurRad="254000" dist="38100" dir="2700000" algn="tl" rotWithShape="0">
                    <a:srgbClr val="000000">
                      <a:alpha val="43000"/>
                    </a:srgbClr>
                  </a:outerShdw>
                </a:effectLst>
                <a:tableStyleId>{073A0DAA-6AF3-43AB-8588-CEC1D06C72B9}</a:tableStyleId>
              </a:tblPr>
              <a:tblGrid>
                <a:gridCol w="2323574"/>
                <a:gridCol w="2036597"/>
                <a:gridCol w="2036597"/>
                <a:gridCol w="2036597"/>
              </a:tblGrid>
              <a:tr h="275592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Fortinet</a:t>
                      </a:r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Checkpoint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Palo Alto Networks</a:t>
                      </a:r>
                      <a:endParaRPr 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horzOverflow="overflow"/>
                </a:tc>
              </a:tr>
              <a:tr h="145555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Drill</a:t>
                      </a:r>
                      <a:r>
                        <a:rPr lang="en-US" sz="1600" b="1" baseline="0" dirty="0" smtClean="0">
                          <a:solidFill>
                            <a:srgbClr val="FFFFFF"/>
                          </a:solidFill>
                        </a:rPr>
                        <a:t> down v</a:t>
                      </a:r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isibility</a:t>
                      </a:r>
                      <a:r>
                        <a:rPr lang="en-US" sz="1600" b="1" baseline="0" dirty="0" smtClean="0">
                          <a:solidFill>
                            <a:srgbClr val="FFFFFF"/>
                          </a:solidFill>
                        </a:rPr>
                        <a:t> solution</a:t>
                      </a:r>
                      <a:endParaRPr lang="en-US" sz="16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FortiView</a:t>
                      </a:r>
                    </a:p>
                  </a:txBody>
                  <a:tcPr horzOverflow="overflow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SmartEvent</a:t>
                      </a:r>
                      <a:r>
                        <a:rPr lang="en-US" sz="1600" dirty="0" smtClean="0"/>
                        <a:t> + </a:t>
                      </a:r>
                      <a:r>
                        <a:rPr lang="en-US" sz="1600" dirty="0" err="1" smtClean="0"/>
                        <a:t>SmartLog</a:t>
                      </a:r>
                      <a:endParaRPr lang="en-US" sz="1600" dirty="0"/>
                    </a:p>
                  </a:txBody>
                  <a:tcPr horzOverflow="overflow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Application</a:t>
                      </a:r>
                      <a:r>
                        <a:rPr lang="en-US" sz="1600" baseline="0" dirty="0" smtClean="0"/>
                        <a:t> Command Center</a:t>
                      </a:r>
                      <a:endParaRPr lang="en-US" sz="1600" dirty="0" smtClean="0"/>
                    </a:p>
                  </a:txBody>
                  <a:tcPr horzOverflow="overflow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6235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Extension</a:t>
                      </a: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FMG/FAZ</a:t>
                      </a:r>
                    </a:p>
                  </a:txBody>
                  <a:tcPr horzOverflow="overflow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SmartViewer</a:t>
                      </a:r>
                      <a:endParaRPr lang="en-US" sz="1600" dirty="0"/>
                    </a:p>
                  </a:txBody>
                  <a:tcPr horzOverflow="overflow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Panorama</a:t>
                      </a:r>
                    </a:p>
                  </a:txBody>
                  <a:tcPr horzOverflow="overflow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6235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r>
                        <a:rPr lang="en-US" sz="1600" b="1" baseline="30000" dirty="0" smtClean="0">
                          <a:solidFill>
                            <a:srgbClr val="FFFFFF"/>
                          </a:solidFill>
                        </a:rPr>
                        <a:t>rd</a:t>
                      </a:r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 Party Integration</a:t>
                      </a: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Syslog/ APIs</a:t>
                      </a:r>
                      <a:endParaRPr lang="en-US" sz="1600" dirty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Limited (Logs)</a:t>
                      </a:r>
                      <a:endParaRPr lang="en-US" sz="1600" dirty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Limited (Logs)</a:t>
                      </a:r>
                    </a:p>
                  </a:txBody>
                  <a:tcPr anchor="ctr" horzOverflow="overflow"/>
                </a:tc>
              </a:tr>
              <a:tr h="26235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Multiple Viewers</a:t>
                      </a: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 anchor="ctr" horzOverflow="overflow"/>
                </a:tc>
              </a:tr>
              <a:tr h="26235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Threat Scoring</a:t>
                      </a: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Hit Counts + Threat Weight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Hit Counts only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Hit Counts Only</a:t>
                      </a:r>
                    </a:p>
                  </a:txBody>
                  <a:tcPr anchor="ctr" horzOverflow="overflow"/>
                </a:tc>
              </a:tr>
              <a:tr h="26235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Device Information</a:t>
                      </a: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Limited to Windows</a:t>
                      </a:r>
                      <a:r>
                        <a:rPr lang="en-US" sz="1600" baseline="0" dirty="0" smtClean="0"/>
                        <a:t> Machines</a:t>
                      </a: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 horzOverflow="overflow"/>
                </a:tc>
              </a:tr>
              <a:tr h="26235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GeoIP Information</a:t>
                      </a:r>
                      <a:endParaRPr lang="en-US" sz="14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 anchor="ctr" horzOverflow="overflow"/>
                </a:tc>
              </a:tr>
              <a:tr h="26235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Browsing Time</a:t>
                      </a: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 horzOverflow="overflow"/>
                </a:tc>
              </a:tr>
              <a:tr h="26235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Actual</a:t>
                      </a:r>
                      <a:r>
                        <a:rPr lang="en-US" sz="1600" b="1" baseline="0" dirty="0" smtClean="0">
                          <a:solidFill>
                            <a:srgbClr val="FFFFFF"/>
                          </a:solidFill>
                        </a:rPr>
                        <a:t> Log Entry Drill Down</a:t>
                      </a:r>
                      <a:endParaRPr lang="en-US" sz="16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 horzOverflow="overflow"/>
                </a:tc>
              </a:tr>
              <a:tr h="26235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Robust Filters</a:t>
                      </a: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Limited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Limited</a:t>
                      </a:r>
                    </a:p>
                  </a:txBody>
                  <a:tcPr anchor="ctr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12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Requirement: Feature </a:t>
            </a:r>
            <a:r>
              <a:rPr lang="en-US" dirty="0"/>
              <a:t>Disparities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32891"/>
              </p:ext>
            </p:extLst>
          </p:nvPr>
        </p:nvGraphicFramePr>
        <p:xfrm>
          <a:off x="352329" y="1297277"/>
          <a:ext cx="8482788" cy="3354072"/>
        </p:xfrm>
        <a:graphic>
          <a:graphicData uri="http://schemas.openxmlformats.org/drawingml/2006/table">
            <a:tbl>
              <a:tblPr firstRow="1" bandRow="1">
                <a:effectLst>
                  <a:outerShdw blurRad="254000" dist="38100" dir="2700000" algn="tl" rotWithShape="0">
                    <a:srgbClr val="000000">
                      <a:alpha val="43000"/>
                    </a:srgbClr>
                  </a:outerShdw>
                </a:effectLst>
                <a:tableStyleId>{073A0DAA-6AF3-43AB-8588-CEC1D06C72B9}</a:tableStyleId>
              </a:tblPr>
              <a:tblGrid>
                <a:gridCol w="2588108"/>
                <a:gridCol w="798484"/>
                <a:gridCol w="798484"/>
                <a:gridCol w="798484"/>
                <a:gridCol w="798484"/>
                <a:gridCol w="675186"/>
                <a:gridCol w="675186"/>
                <a:gridCol w="675186"/>
                <a:gridCol w="675186"/>
              </a:tblGrid>
              <a:tr h="275592">
                <a:tc rowSpan="2"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FFFFFF"/>
                          </a:solidFill>
                        </a:rPr>
                        <a:t>Features</a:t>
                      </a:r>
                      <a:endParaRPr 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With Local</a:t>
                      </a:r>
                      <a:r>
                        <a:rPr lang="en-US" sz="12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Storage</a:t>
                      </a:r>
                      <a:endParaRPr lang="en-US" sz="1200" dirty="0"/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Without Local Storage</a:t>
                      </a: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555">
                <a:tc vMerge="1">
                  <a:txBody>
                    <a:bodyPr/>
                    <a:lstStyle/>
                    <a:p>
                      <a:endParaRPr lang="en-US" sz="1200" b="1" baseline="0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Now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5BF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5 min</a:t>
                      </a:r>
                    </a:p>
                  </a:txBody>
                  <a:tcPr horzOverflow="overflow">
                    <a:solidFill>
                      <a:srgbClr val="95BF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1 </a:t>
                      </a:r>
                      <a:r>
                        <a:rPr lang="en-US" sz="1200" b="1" dirty="0" err="1" smtClean="0"/>
                        <a:t>hr</a:t>
                      </a:r>
                      <a:endParaRPr lang="en-US" sz="1200" b="1" dirty="0" smtClean="0"/>
                    </a:p>
                  </a:txBody>
                  <a:tcPr horzOverflow="overflow">
                    <a:solidFill>
                      <a:srgbClr val="95BF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24 hr *</a:t>
                      </a:r>
                    </a:p>
                  </a:txBody>
                  <a:tcPr horzOverflow="overflow">
                    <a:solidFill>
                      <a:srgbClr val="95BF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Now</a:t>
                      </a:r>
                    </a:p>
                  </a:txBody>
                  <a:tcPr horzOverflow="overflow">
                    <a:solidFill>
                      <a:srgbClr val="95BF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5 min</a:t>
                      </a:r>
                    </a:p>
                  </a:txBody>
                  <a:tcPr horzOverflow="overflow">
                    <a:solidFill>
                      <a:srgbClr val="95BF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1 </a:t>
                      </a:r>
                      <a:r>
                        <a:rPr lang="en-US" sz="1200" b="1" dirty="0" err="1" smtClean="0"/>
                        <a:t>hr</a:t>
                      </a:r>
                      <a:endParaRPr lang="en-US" sz="1200" b="1" dirty="0" smtClean="0"/>
                    </a:p>
                  </a:txBody>
                  <a:tcPr horzOverflow="overflow">
                    <a:solidFill>
                      <a:srgbClr val="95BF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24 </a:t>
                      </a:r>
                      <a:r>
                        <a:rPr lang="en-US" sz="1200" b="1" dirty="0" err="1" smtClean="0"/>
                        <a:t>hr</a:t>
                      </a:r>
                      <a:endParaRPr lang="en-US" sz="1200" b="1" dirty="0" smtClean="0"/>
                    </a:p>
                  </a:txBody>
                  <a:tcPr horzOverflow="overflow">
                    <a:solidFill>
                      <a:srgbClr val="95BFDD"/>
                    </a:solidFill>
                  </a:tcPr>
                </a:tc>
              </a:tr>
              <a:tr h="145555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FFFFFF"/>
                          </a:solidFill>
                        </a:rPr>
                        <a:t>Viewer</a:t>
                      </a:r>
                      <a:r>
                        <a:rPr lang="en-US" sz="1200" b="1" baseline="0" dirty="0" smtClean="0">
                          <a:solidFill>
                            <a:srgbClr val="FFFFFF"/>
                          </a:solidFill>
                        </a:rPr>
                        <a:t> – </a:t>
                      </a:r>
                      <a:r>
                        <a:rPr lang="en-US" sz="1200" b="1" dirty="0" smtClean="0">
                          <a:solidFill>
                            <a:srgbClr val="FFFFFF"/>
                          </a:solidFill>
                        </a:rPr>
                        <a:t>Sources</a:t>
                      </a:r>
                      <a:endParaRPr lang="en-US" sz="1200" b="1" baseline="0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✔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✔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✔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✔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✔</a:t>
                      </a:r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horzOverflow="overflow"/>
                </a:tc>
              </a:tr>
              <a:tr h="262352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FFFFFF"/>
                          </a:solidFill>
                        </a:rPr>
                        <a:t>Viewer</a:t>
                      </a:r>
                      <a:r>
                        <a:rPr lang="en-US" sz="1200" b="1" baseline="0" dirty="0" smtClean="0">
                          <a:solidFill>
                            <a:srgbClr val="FFFFFF"/>
                          </a:solidFill>
                        </a:rPr>
                        <a:t> – </a:t>
                      </a:r>
                      <a:r>
                        <a:rPr lang="en-US" sz="1200" b="1" dirty="0" smtClean="0">
                          <a:solidFill>
                            <a:srgbClr val="FFFFFF"/>
                          </a:solidFill>
                        </a:rPr>
                        <a:t>Applications</a:t>
                      </a: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✔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✔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✔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✔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✔</a:t>
                      </a:r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horzOverflow="overflow"/>
                </a:tc>
              </a:tr>
              <a:tr h="26235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FFFFFF"/>
                          </a:solidFill>
                        </a:rPr>
                        <a:t>Viewer</a:t>
                      </a:r>
                      <a:r>
                        <a:rPr lang="en-US" sz="1200" b="1" baseline="0" dirty="0" smtClean="0">
                          <a:solidFill>
                            <a:srgbClr val="FFFFFF"/>
                          </a:solidFill>
                        </a:rPr>
                        <a:t> – </a:t>
                      </a:r>
                      <a:r>
                        <a:rPr lang="en-US" sz="1200" b="1" dirty="0" smtClean="0">
                          <a:solidFill>
                            <a:srgbClr val="FFFFFF"/>
                          </a:solidFill>
                        </a:rPr>
                        <a:t>Cloud Application</a:t>
                      </a: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✔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✔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✔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✔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horzOverflow="overflow"/>
                </a:tc>
              </a:tr>
              <a:tr h="262352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FFFFFF"/>
                          </a:solidFill>
                        </a:rPr>
                        <a:t>Viewer – Destinations</a:t>
                      </a: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✔</a:t>
                      </a:r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✔</a:t>
                      </a:r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✔</a:t>
                      </a:r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✔</a:t>
                      </a:r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✔</a:t>
                      </a:r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horzOverflow="overflow"/>
                </a:tc>
              </a:tr>
              <a:tr h="26235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FFFFFF"/>
                          </a:solidFill>
                        </a:rPr>
                        <a:t>Viewer – Websites</a:t>
                      </a: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✔</a:t>
                      </a:r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✔</a:t>
                      </a:r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✔</a:t>
                      </a:r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✔</a:t>
                      </a:r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horzOverflow="overflow"/>
                </a:tc>
              </a:tr>
              <a:tr h="262352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FFFFFF"/>
                          </a:solidFill>
                        </a:rPr>
                        <a:t>Viewer – Threats</a:t>
                      </a: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✔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✔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✔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horzOverflow="overflow"/>
                </a:tc>
              </a:tr>
              <a:tr h="262352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FFFFFF"/>
                          </a:solidFill>
                        </a:rPr>
                        <a:t>Viewer – All Sessions</a:t>
                      </a: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✔</a:t>
                      </a:r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✔</a:t>
                      </a:r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✔</a:t>
                      </a:r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✔</a:t>
                      </a:r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✔</a:t>
                      </a:r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horzOverflow="overflow"/>
                </a:tc>
              </a:tr>
              <a:tr h="262352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FFFFFF"/>
                          </a:solidFill>
                        </a:rPr>
                        <a:t>Sniffer Mode Support </a:t>
                      </a:r>
                    </a:p>
                    <a:p>
                      <a:r>
                        <a:rPr lang="en-US" sz="1200" b="1" dirty="0" smtClean="0">
                          <a:solidFill>
                            <a:srgbClr val="FFFFFF"/>
                          </a:solidFill>
                        </a:rPr>
                        <a:t>(All Viewers)</a:t>
                      </a: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✔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✔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✔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 horzOverflow="overflow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49571" y="5779081"/>
            <a:ext cx="27510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* Not available for  desktop models with SSD</a:t>
            </a:r>
          </a:p>
        </p:txBody>
      </p:sp>
    </p:spTree>
    <p:extLst>
      <p:ext uri="{BB962C8B-B14F-4D97-AF65-F5344CB8AC3E}">
        <p14:creationId xmlns:p14="http://schemas.microsoft.com/office/powerpoint/2010/main" val="3917064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095892" y="1245301"/>
            <a:ext cx="2879545" cy="4587596"/>
          </a:xfrm>
        </p:spPr>
        <p:txBody>
          <a:bodyPr numCol="1"/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accent4"/>
                </a:solidFill>
              </a:rPr>
              <a:t>New Sensor configuration</a:t>
            </a:r>
          </a:p>
          <a:p>
            <a:r>
              <a:rPr lang="en-US" sz="2000" dirty="0" smtClean="0"/>
              <a:t>Applies actions to various categories</a:t>
            </a:r>
          </a:p>
          <a:p>
            <a:pPr lvl="1"/>
            <a:r>
              <a:rPr lang="en-US" sz="1800" dirty="0" smtClean="0"/>
              <a:t>Allow, Block, Monitor, Reset, </a:t>
            </a:r>
            <a:r>
              <a:rPr lang="en-US" sz="1800" dirty="0"/>
              <a:t>T</a:t>
            </a:r>
            <a:r>
              <a:rPr lang="en-US" sz="1800" dirty="0" smtClean="0"/>
              <a:t>raffic </a:t>
            </a:r>
            <a:r>
              <a:rPr lang="en-US" sz="1800" dirty="0"/>
              <a:t>S</a:t>
            </a:r>
            <a:r>
              <a:rPr lang="en-US" sz="1800" dirty="0" smtClean="0"/>
              <a:t>haping</a:t>
            </a:r>
          </a:p>
          <a:p>
            <a:r>
              <a:rPr lang="en-US" sz="2000" dirty="0" smtClean="0"/>
              <a:t>Create overrides that exempts from category settings</a:t>
            </a:r>
          </a:p>
          <a:p>
            <a:endParaRPr lang="en-US" sz="180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575"/>
          </a:xfrm>
        </p:spPr>
        <p:txBody>
          <a:bodyPr/>
          <a:lstStyle/>
          <a:p>
            <a:r>
              <a:rPr lang="en-US" dirty="0" smtClean="0"/>
              <a:t>Improved Application Control - Features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39" b="1913"/>
          <a:stretch/>
        </p:blipFill>
        <p:spPr>
          <a:xfrm>
            <a:off x="399802" y="1363956"/>
            <a:ext cx="5557249" cy="4221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4430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498" y="1352790"/>
            <a:ext cx="7845888" cy="3172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Improved Application Control - Features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2077" y="4818605"/>
            <a:ext cx="8244563" cy="1555086"/>
          </a:xfrm>
        </p:spPr>
        <p:txBody>
          <a:bodyPr numCol="1"/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4"/>
                </a:solidFill>
              </a:rPr>
              <a:t>Granular C</a:t>
            </a:r>
            <a:r>
              <a:rPr lang="en-US" sz="2000" b="1" dirty="0" smtClean="0">
                <a:solidFill>
                  <a:schemeClr val="accent4"/>
                </a:solidFill>
              </a:rPr>
              <a:t>ontrols</a:t>
            </a:r>
          </a:p>
          <a:p>
            <a:r>
              <a:rPr lang="en-US" sz="1800" dirty="0" smtClean="0"/>
              <a:t>Granular control for popular </a:t>
            </a:r>
            <a:r>
              <a:rPr lang="en-US" sz="1800" dirty="0"/>
              <a:t>F</a:t>
            </a:r>
            <a:r>
              <a:rPr lang="en-US" sz="1800" dirty="0" smtClean="0"/>
              <a:t>acebook and other online app usage</a:t>
            </a:r>
            <a:endParaRPr lang="en-US" sz="1800" dirty="0"/>
          </a:p>
          <a:p>
            <a:r>
              <a:rPr lang="en-US" sz="1800" dirty="0" smtClean="0"/>
              <a:t>Acts on closest </a:t>
            </a:r>
            <a:r>
              <a:rPr lang="en-US" sz="1800" dirty="0"/>
              <a:t>match if traffic matches several signatures</a:t>
            </a:r>
            <a:r>
              <a:rPr lang="en-US" sz="1800" dirty="0" smtClean="0"/>
              <a:t>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8260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2868613" algn="l"/>
              </a:tabLst>
            </a:pPr>
            <a:r>
              <a:rPr lang="en-US" dirty="0"/>
              <a:t>Improved Application Control - Features</a:t>
            </a:r>
          </a:p>
        </p:txBody>
      </p:sp>
      <p:sp>
        <p:nvSpPr>
          <p:cNvPr id="20" name="Text Placeholder 22"/>
          <p:cNvSpPr>
            <a:spLocks noGrp="1"/>
          </p:cNvSpPr>
          <p:nvPr>
            <p:ph type="body" sz="quarter" idx="11"/>
          </p:nvPr>
        </p:nvSpPr>
        <p:spPr>
          <a:xfrm>
            <a:off x="250635" y="4428559"/>
            <a:ext cx="8762715" cy="1673178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accent4"/>
                </a:solidFill>
              </a:rPr>
              <a:t>Deep Cloud Applications Visibility</a:t>
            </a:r>
            <a:endParaRPr lang="en-US" sz="2000" dirty="0" smtClean="0"/>
          </a:p>
          <a:p>
            <a:r>
              <a:rPr lang="en-US" sz="2000" dirty="0" smtClean="0"/>
              <a:t>Initially </a:t>
            </a:r>
            <a:r>
              <a:rPr lang="en-US" sz="2000" dirty="0"/>
              <a:t>covering popular storage cloud </a:t>
            </a:r>
            <a:r>
              <a:rPr lang="en-US" sz="2000" dirty="0" smtClean="0"/>
              <a:t>services</a:t>
            </a:r>
          </a:p>
          <a:p>
            <a:r>
              <a:rPr lang="en-US" sz="2000" dirty="0" smtClean="0"/>
              <a:t>Provide </a:t>
            </a:r>
            <a:r>
              <a:rPr lang="en-US" sz="2000" dirty="0"/>
              <a:t>further insights in what the application does</a:t>
            </a:r>
          </a:p>
          <a:p>
            <a:r>
              <a:rPr lang="en-US" sz="2000" dirty="0" smtClean="0"/>
              <a:t>Future release allows specific file/user blocking</a:t>
            </a:r>
            <a:endParaRPr lang="en-US" sz="2000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4555"/>
            <a:ext cx="9144000" cy="1587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83"/>
          <a:stretch/>
        </p:blipFill>
        <p:spPr>
          <a:xfrm>
            <a:off x="1250461" y="1924308"/>
            <a:ext cx="7484720" cy="1965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Rounded Rectangle 26"/>
          <p:cNvSpPr/>
          <p:nvPr/>
        </p:nvSpPr>
        <p:spPr bwMode="auto">
          <a:xfrm>
            <a:off x="4919987" y="3562071"/>
            <a:ext cx="4028007" cy="1144967"/>
          </a:xfrm>
          <a:prstGeom prst="roundRect">
            <a:avLst>
              <a:gd name="adj" fmla="val 13335"/>
            </a:avLst>
          </a:prstGeom>
          <a:solidFill>
            <a:schemeClr val="tx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70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b="1" i="1" dirty="0">
                <a:solidFill>
                  <a:schemeClr val="bg1"/>
                </a:solidFill>
              </a:rPr>
              <a:t>?</a:t>
            </a:r>
            <a:r>
              <a:rPr lang="en-US" sz="1600" i="1" dirty="0">
                <a:solidFill>
                  <a:schemeClr val="bg1"/>
                </a:solidFill>
              </a:rPr>
              <a:t> </a:t>
            </a:r>
            <a:r>
              <a:rPr lang="en-US" sz="1600" i="1" dirty="0" smtClean="0">
                <a:solidFill>
                  <a:schemeClr val="bg1"/>
                </a:solidFill>
              </a:rPr>
              <a:t>User</a:t>
            </a:r>
            <a:r>
              <a:rPr lang="en-US" sz="1600" i="1" dirty="0">
                <a:solidFill>
                  <a:schemeClr val="bg1"/>
                </a:solidFill>
              </a:rPr>
              <a:t>/account name of the application</a:t>
            </a:r>
          </a:p>
          <a:p>
            <a:r>
              <a:rPr lang="en-US" sz="1600" b="1" i="1" dirty="0">
                <a:solidFill>
                  <a:schemeClr val="bg1"/>
                </a:solidFill>
              </a:rPr>
              <a:t>?</a:t>
            </a:r>
            <a:r>
              <a:rPr lang="en-US" sz="1600" i="1" dirty="0">
                <a:solidFill>
                  <a:schemeClr val="bg1"/>
                </a:solidFill>
              </a:rPr>
              <a:t> </a:t>
            </a:r>
            <a:r>
              <a:rPr lang="en-US" sz="1600" i="1" dirty="0" smtClean="0">
                <a:solidFill>
                  <a:schemeClr val="bg1"/>
                </a:solidFill>
              </a:rPr>
              <a:t>Video title viewed</a:t>
            </a:r>
          </a:p>
          <a:p>
            <a:r>
              <a:rPr lang="en-US" sz="1600" b="1" i="1" dirty="0" smtClean="0">
                <a:solidFill>
                  <a:schemeClr val="bg1"/>
                </a:solidFill>
              </a:rPr>
              <a:t>?</a:t>
            </a:r>
            <a:r>
              <a:rPr lang="en-US" sz="1600" i="1" dirty="0" smtClean="0">
                <a:solidFill>
                  <a:schemeClr val="bg1"/>
                </a:solidFill>
              </a:rPr>
              <a:t> </a:t>
            </a:r>
            <a:r>
              <a:rPr lang="en-US" sz="1600" i="1" dirty="0">
                <a:solidFill>
                  <a:schemeClr val="bg1"/>
                </a:solidFill>
              </a:rPr>
              <a:t>File Transfer -- file name &amp; size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7528" y="3064071"/>
            <a:ext cx="7493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96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xmlns:p14="http://schemas.microsoft.com/office/powerpoint/2010/main" advTm="5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Improved Application Control  </a:t>
            </a:r>
            <a:r>
              <a:rPr lang="en-US" dirty="0" smtClean="0"/>
              <a:t>– Competitive Analysis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818958"/>
              </p:ext>
            </p:extLst>
          </p:nvPr>
        </p:nvGraphicFramePr>
        <p:xfrm>
          <a:off x="352331" y="1297277"/>
          <a:ext cx="8433365" cy="2804160"/>
        </p:xfrm>
        <a:graphic>
          <a:graphicData uri="http://schemas.openxmlformats.org/drawingml/2006/table">
            <a:tbl>
              <a:tblPr firstRow="1" bandRow="1">
                <a:effectLst>
                  <a:outerShdw blurRad="254000" dist="38100" dir="2700000" algn="tl" rotWithShape="0">
                    <a:srgbClr val="000000">
                      <a:alpha val="43000"/>
                    </a:srgbClr>
                  </a:outerShdw>
                </a:effectLst>
                <a:tableStyleId>{073A0DAA-6AF3-43AB-8588-CEC1D06C72B9}</a:tableStyleId>
              </a:tblPr>
              <a:tblGrid>
                <a:gridCol w="2323574"/>
                <a:gridCol w="2036597"/>
                <a:gridCol w="2036597"/>
                <a:gridCol w="2036597"/>
              </a:tblGrid>
              <a:tr h="275592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Fortinet</a:t>
                      </a:r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Checkpoint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Palo Alto Networks</a:t>
                      </a:r>
                      <a:endParaRPr 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horzOverflow="overflow"/>
                </a:tc>
              </a:tr>
              <a:tr h="26235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Application Control Signature Size</a:t>
                      </a: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3,300+</a:t>
                      </a:r>
                      <a:endParaRPr lang="en-US" sz="1600" dirty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*50,000</a:t>
                      </a:r>
                      <a:endParaRPr lang="en-US" dirty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1,800+</a:t>
                      </a:r>
                      <a:endParaRPr lang="en-US" dirty="0"/>
                    </a:p>
                  </a:txBody>
                  <a:tcPr anchor="ctr" horzOverflow="overflow"/>
                </a:tc>
              </a:tr>
              <a:tr h="26235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Deep Cloud Apps. Visibility</a:t>
                      </a: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horzOverflow="overflow"/>
                </a:tc>
              </a:tr>
              <a:tr h="26235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SPDY</a:t>
                      </a:r>
                      <a:r>
                        <a:rPr lang="en-US" sz="1600" b="1" baseline="0" dirty="0" smtClean="0">
                          <a:solidFill>
                            <a:srgbClr val="FFFFFF"/>
                          </a:solidFill>
                        </a:rPr>
                        <a:t> Protocol support</a:t>
                      </a:r>
                      <a:endParaRPr lang="en-US" sz="16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horzOverflow="overflow"/>
                </a:tc>
              </a:tr>
              <a:tr h="26235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Granular Controls</a:t>
                      </a: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 </a:t>
                      </a: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</a:tr>
              <a:tr h="26235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Hardware Accelerated</a:t>
                      </a: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 </a:t>
                      </a:r>
                      <a:r>
                        <a:rPr lang="en-US" sz="1600" dirty="0" smtClean="0">
                          <a:latin typeface="Arial"/>
                          <a:ea typeface="Zapf Dingbats"/>
                          <a:cs typeface="Arial"/>
                          <a:sym typeface="Zapf Dingbats"/>
                        </a:rPr>
                        <a:t>(ASIC)</a:t>
                      </a:r>
                      <a:endParaRPr lang="en-US" sz="1600" dirty="0" smtClean="0">
                        <a:latin typeface="Arial"/>
                        <a:cs typeface="Arial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 </a:t>
                      </a:r>
                      <a:r>
                        <a:rPr lang="en-US" sz="1800" dirty="0" smtClean="0">
                          <a:latin typeface="+mn-lt"/>
                          <a:ea typeface="Zapf Dingbats"/>
                          <a:cs typeface="Arial"/>
                          <a:sym typeface="Zapf Dingbats"/>
                        </a:rPr>
                        <a:t>(MIPS)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05570" y="5720114"/>
            <a:ext cx="6297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•"/>
            </a:pPr>
            <a:r>
              <a:rPr lang="en-US" sz="1000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Many </a:t>
            </a:r>
            <a:r>
              <a:rPr lang="en-US" sz="1000" dirty="0">
                <a:solidFill>
                  <a:srgbClr val="404040"/>
                </a:solidFill>
                <a:latin typeface="Helvetica 55 Roman"/>
                <a:cs typeface="Helvetica 55 Roman"/>
              </a:rPr>
              <a:t>of the 50,000 are </a:t>
            </a:r>
            <a:r>
              <a:rPr lang="en-US" sz="1000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widgets </a:t>
            </a:r>
            <a:r>
              <a:rPr lang="en-US" sz="1000" dirty="0">
                <a:solidFill>
                  <a:srgbClr val="404040"/>
                </a:solidFill>
                <a:latin typeface="Helvetica 55 Roman"/>
                <a:cs typeface="Helvetica 55 Roman"/>
              </a:rPr>
              <a:t>(45,000+), and many “core </a:t>
            </a:r>
            <a:r>
              <a:rPr lang="en-US" sz="1000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applications</a:t>
            </a:r>
            <a:r>
              <a:rPr lang="en-US" sz="1000" dirty="0">
                <a:solidFill>
                  <a:srgbClr val="404040"/>
                </a:solidFill>
                <a:latin typeface="Helvetica 55 Roman"/>
                <a:cs typeface="Helvetica 55 Roman"/>
              </a:rPr>
              <a:t>” are specific client and </a:t>
            </a:r>
            <a:r>
              <a:rPr lang="en-US" sz="1000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OS variants</a:t>
            </a:r>
            <a:r>
              <a:rPr lang="en-US" sz="1000" dirty="0">
                <a:solidFill>
                  <a:srgbClr val="404040"/>
                </a:solidFill>
                <a:latin typeface="Helvetica 55 Roman"/>
                <a:cs typeface="Helvetica 55 Roman"/>
              </a:rPr>
              <a:t>, making control efforts a management nightmare. </a:t>
            </a:r>
            <a:endParaRPr lang="en-US" sz="1000" dirty="0" smtClean="0">
              <a:solidFill>
                <a:srgbClr val="404040"/>
              </a:solidFill>
              <a:latin typeface="Helvetica 55 Roman"/>
              <a:cs typeface="Helvetica 55 Roman"/>
            </a:endParaRPr>
          </a:p>
        </p:txBody>
      </p:sp>
    </p:spTree>
    <p:extLst>
      <p:ext uri="{BB962C8B-B14F-4D97-AF65-F5344CB8AC3E}">
        <p14:creationId xmlns:p14="http://schemas.microsoft.com/office/powerpoint/2010/main" val="86197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Unified Policy Management - Features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57200" y="1269471"/>
            <a:ext cx="8229600" cy="1397530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accent4"/>
                </a:solidFill>
              </a:rPr>
              <a:t>Merged Policy Types:</a:t>
            </a:r>
            <a:endParaRPr lang="en-US" sz="2000" b="1" dirty="0">
              <a:solidFill>
                <a:schemeClr val="accent4"/>
              </a:solidFill>
            </a:endParaRPr>
          </a:p>
          <a:p>
            <a:r>
              <a:rPr lang="en-US" sz="2000" dirty="0" smtClean="0"/>
              <a:t>Multiple source definitions within single policy -  IP, User &amp; Device</a:t>
            </a:r>
          </a:p>
          <a:p>
            <a:r>
              <a:rPr lang="en-US" sz="2000" dirty="0" smtClean="0"/>
              <a:t>“AND” Operations if more than one type of source is used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2971800"/>
            <a:ext cx="581891" cy="762000"/>
          </a:xfrm>
          <a:prstGeom prst="rect">
            <a:avLst/>
          </a:prstGeom>
        </p:spPr>
      </p:pic>
      <p:pic>
        <p:nvPicPr>
          <p:cNvPr id="8" name="Picture 32" descr="User-Green-Female_Rt-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895600"/>
            <a:ext cx="52228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2" descr="User-Exec-Male_Rt-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124200"/>
            <a:ext cx="522288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0" descr="User-Exec-Female_Rt-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276600"/>
            <a:ext cx="520700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4" descr="User-Green-Male_Rt-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05200"/>
            <a:ext cx="522287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Computer_Lt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971800"/>
            <a:ext cx="492295" cy="622794"/>
          </a:xfrm>
          <a:prstGeom prst="rect">
            <a:avLst/>
          </a:prstGeom>
          <a:noFill/>
          <a:ln>
            <a:noFill/>
          </a:ln>
          <a:effectLst>
            <a:outerShdw blurRad="50800" dist="26940" dir="5400000" rotWithShape="0">
              <a:srgbClr val="000000">
                <a:alpha val="2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Computer_Lt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124200"/>
            <a:ext cx="416095" cy="622794"/>
          </a:xfrm>
          <a:prstGeom prst="rect">
            <a:avLst/>
          </a:prstGeom>
          <a:noFill/>
          <a:ln>
            <a:noFill/>
          </a:ln>
          <a:effectLst>
            <a:outerShdw blurRad="50800" dist="26940" dir="5400000" rotWithShape="0">
              <a:srgbClr val="000000">
                <a:alpha val="2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MobilePhone_Rt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364" y="2895600"/>
            <a:ext cx="254677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Laptop-Wireless_Lt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276600"/>
            <a:ext cx="981418" cy="762000"/>
          </a:xfrm>
          <a:prstGeom prst="rect">
            <a:avLst/>
          </a:prstGeom>
          <a:noFill/>
          <a:ln>
            <a:noFill/>
          </a:ln>
          <a:effectLst>
            <a:outerShdw blurRad="50800" dist="26940" dir="5400000" rotWithShape="0">
              <a:srgbClr val="000000">
                <a:alpha val="2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3200400"/>
            <a:ext cx="581891" cy="762000"/>
          </a:xfrm>
          <a:prstGeom prst="rect">
            <a:avLst/>
          </a:prstGeom>
        </p:spPr>
      </p:pic>
      <p:sp>
        <p:nvSpPr>
          <p:cNvPr id="19" name="Rounded Rectangle 18"/>
          <p:cNvSpPr/>
          <p:nvPr/>
        </p:nvSpPr>
        <p:spPr bwMode="auto">
          <a:xfrm>
            <a:off x="2895600" y="3276600"/>
            <a:ext cx="1066800" cy="5334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AND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5562600" y="3276600"/>
            <a:ext cx="1066800" cy="5334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AND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0"/>
          <a:srcRect b="80297"/>
          <a:stretch/>
        </p:blipFill>
        <p:spPr>
          <a:xfrm>
            <a:off x="1447800" y="4343400"/>
            <a:ext cx="6324600" cy="1609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9732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Unified Policy Management - Features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5105400" cy="4676775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4"/>
                </a:solidFill>
              </a:rPr>
              <a:t>Streamlined Identity Acquisition :</a:t>
            </a:r>
          </a:p>
          <a:p>
            <a:r>
              <a:rPr lang="en-US" sz="2000" dirty="0"/>
              <a:t>System Wide – Per VDOM</a:t>
            </a:r>
          </a:p>
          <a:p>
            <a:pPr lvl="1"/>
            <a:r>
              <a:rPr lang="en-US" sz="1800" dirty="0"/>
              <a:t>WIN AD, NTLM, Radius, terminal server SSO</a:t>
            </a:r>
          </a:p>
          <a:p>
            <a:endParaRPr lang="en-US" sz="2000" dirty="0" smtClean="0"/>
          </a:p>
          <a:p>
            <a:r>
              <a:rPr lang="en-US" sz="2000" dirty="0" smtClean="0"/>
              <a:t>Interface Based - physical or virtual Interfaces</a:t>
            </a:r>
          </a:p>
          <a:p>
            <a:pPr lvl="1"/>
            <a:r>
              <a:rPr lang="en-US" sz="1800" dirty="0" smtClean="0"/>
              <a:t>User Input on Captive Portal</a:t>
            </a:r>
          </a:p>
          <a:p>
            <a:pPr lvl="1"/>
            <a:r>
              <a:rPr lang="en-US" sz="1800" dirty="0" smtClean="0"/>
              <a:t>Possible to exempt Captive Portal per Policy</a:t>
            </a:r>
          </a:p>
          <a:p>
            <a:pPr lvl="1"/>
            <a:r>
              <a:rPr lang="en-US" sz="1800" dirty="0" smtClean="0"/>
              <a:t>Option to auto-detect and identify devices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6904"/>
          <a:stretch/>
        </p:blipFill>
        <p:spPr>
          <a:xfrm>
            <a:off x="5775961" y="1447800"/>
            <a:ext cx="3368040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Isosceles Triangle 8"/>
          <p:cNvSpPr/>
          <p:nvPr/>
        </p:nvSpPr>
        <p:spPr bwMode="auto">
          <a:xfrm>
            <a:off x="2735537" y="3940850"/>
            <a:ext cx="6249723" cy="762000"/>
          </a:xfrm>
          <a:prstGeom prst="triangle">
            <a:avLst/>
          </a:prstGeom>
          <a:gradFill flip="none" rotWithShape="1">
            <a:gsLst>
              <a:gs pos="0">
                <a:srgbClr val="A5ACB0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604" t="70574" r="8985"/>
          <a:stretch/>
        </p:blipFill>
        <p:spPr>
          <a:xfrm>
            <a:off x="2684272" y="4614668"/>
            <a:ext cx="6172200" cy="1650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275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Unified Policy Management </a:t>
            </a:r>
            <a:r>
              <a:rPr lang="en-US" dirty="0" smtClean="0"/>
              <a:t>– Example Use case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228600" y="2209800"/>
            <a:ext cx="8458200" cy="533400"/>
          </a:xfrm>
          <a:prstGeom prst="rect">
            <a:avLst/>
          </a:prstGeom>
          <a:solidFill>
            <a:srgbClr val="2C3945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28600" y="1600200"/>
            <a:ext cx="8458200" cy="533400"/>
          </a:xfrm>
          <a:prstGeom prst="rect">
            <a:avLst/>
          </a:prstGeom>
          <a:solidFill>
            <a:srgbClr val="2C3945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143000" y="1671477"/>
            <a:ext cx="1524000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User Group #1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143000" y="2281269"/>
            <a:ext cx="1524000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User #</a:t>
            </a:r>
            <a:r>
              <a:rPr lang="en-US" sz="1200" b="1" dirty="0" smtClean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1</a:t>
            </a:r>
          </a:p>
          <a:p>
            <a:pPr algn="ctr"/>
            <a:r>
              <a:rPr lang="en-US" sz="1200" b="1" dirty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User </a:t>
            </a:r>
            <a:r>
              <a:rPr lang="en-US" sz="1200" b="1" dirty="0" smtClean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#</a:t>
            </a:r>
            <a:r>
              <a:rPr lang="en-US" sz="1200" b="1" dirty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2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6705600" y="1671477"/>
            <a:ext cx="1371600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UTM Profile #1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705600" y="2281269"/>
            <a:ext cx="1371600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UTM Profile #2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263472" y="1671477"/>
            <a:ext cx="1365928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Service Port #1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263472" y="2281269"/>
            <a:ext cx="1365928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b="1" dirty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Service Port </a:t>
            </a:r>
            <a:r>
              <a:rPr lang="en-US" sz="1200" b="1" dirty="0" smtClean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#2</a:t>
            </a:r>
            <a:endParaRPr lang="en-US" sz="1200" b="1" dirty="0">
              <a:solidFill>
                <a:srgbClr val="FFFFFF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4338004" y="1671477"/>
            <a:ext cx="843596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DST #1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338004" y="2281269"/>
            <a:ext cx="843596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DST #2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381000" y="1671477"/>
            <a:ext cx="685800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IP #1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381000" y="2281077"/>
            <a:ext cx="685800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IP #1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" name="Right Arrow 18"/>
          <p:cNvSpPr/>
          <p:nvPr/>
        </p:nvSpPr>
        <p:spPr bwMode="auto">
          <a:xfrm rot="5400000">
            <a:off x="6623050" y="2749550"/>
            <a:ext cx="3810000" cy="901700"/>
          </a:xfrm>
          <a:prstGeom prst="rightArrow">
            <a:avLst>
              <a:gd name="adj1" fmla="val 66517"/>
              <a:gd name="adj2" fmla="val 50000"/>
            </a:avLst>
          </a:prstGeom>
          <a:gradFill>
            <a:gsLst>
              <a:gs pos="0">
                <a:schemeClr val="dk1">
                  <a:tint val="50000"/>
                  <a:satMod val="300000"/>
                </a:schemeClr>
              </a:gs>
              <a:gs pos="57000">
                <a:schemeClr val="dk1">
                  <a:tint val="37000"/>
                  <a:satMod val="300000"/>
                </a:schemeClr>
              </a:gs>
              <a:gs pos="100000">
                <a:schemeClr val="bg1">
                  <a:alpha val="0"/>
                </a:schemeClr>
              </a:gs>
            </a:gsLst>
            <a:lin ang="11580000" scaled="0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2743200" y="1676400"/>
            <a:ext cx="1447800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-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2743200" y="2286000"/>
            <a:ext cx="1447800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Device Group #1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8153400" y="1600200"/>
            <a:ext cx="495300" cy="495300"/>
          </a:xfrm>
          <a:prstGeom prst="ellipse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8153400" y="2209800"/>
            <a:ext cx="495300" cy="495300"/>
          </a:xfrm>
          <a:prstGeom prst="ellipse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228600" y="2819400"/>
            <a:ext cx="8458200" cy="533400"/>
          </a:xfrm>
          <a:prstGeom prst="rect">
            <a:avLst/>
          </a:prstGeom>
          <a:solidFill>
            <a:srgbClr val="2C3945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1143000" y="2890869"/>
            <a:ext cx="1524000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-</a:t>
            </a:r>
            <a:endParaRPr lang="en-US" sz="1200" b="1" dirty="0">
              <a:solidFill>
                <a:srgbClr val="FFFFFF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6705600" y="2890869"/>
            <a:ext cx="1371600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-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5263472" y="2890869"/>
            <a:ext cx="1365928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b="1" dirty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Service Port </a:t>
            </a:r>
            <a:r>
              <a:rPr lang="en-US" sz="1200" b="1" dirty="0" smtClean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#2</a:t>
            </a:r>
            <a:endParaRPr lang="en-US" sz="1200" b="1" dirty="0">
              <a:solidFill>
                <a:srgbClr val="FFFFFF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4338004" y="2890869"/>
            <a:ext cx="843596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DST #1</a:t>
            </a:r>
          </a:p>
          <a:p>
            <a:pPr algn="ctr"/>
            <a:r>
              <a:rPr lang="en-US" sz="1200" b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DST #</a:t>
            </a:r>
            <a:r>
              <a:rPr lang="en-US" sz="1200" b="1" dirty="0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2</a:t>
            </a:r>
            <a:endParaRPr lang="en-US" sz="1200" b="1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381000" y="2890677"/>
            <a:ext cx="685800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IP #1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2743200" y="2895600"/>
            <a:ext cx="1447800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-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8153400" y="2819400"/>
            <a:ext cx="495300" cy="495300"/>
          </a:xfrm>
          <a:prstGeom prst="ellipse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Zapf Dingbats"/>
                <a:ea typeface="Zapf Dingbats"/>
                <a:cs typeface="Zapf Dingbats"/>
                <a:sym typeface="Zapf Dingbats"/>
              </a:rPr>
              <a:t>✗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228600" y="3433731"/>
            <a:ext cx="8458200" cy="533400"/>
          </a:xfrm>
          <a:prstGeom prst="rect">
            <a:avLst/>
          </a:prstGeom>
          <a:solidFill>
            <a:srgbClr val="2C3945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1143000" y="3505200"/>
            <a:ext cx="1524000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User #</a:t>
            </a:r>
            <a:r>
              <a:rPr lang="en-US" sz="1200" b="1" dirty="0" smtClean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1</a:t>
            </a:r>
          </a:p>
          <a:p>
            <a:pPr algn="ctr"/>
            <a:r>
              <a:rPr lang="en-US" sz="1200" b="1" dirty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User </a:t>
            </a:r>
            <a:r>
              <a:rPr lang="en-US" sz="1200" b="1" dirty="0" smtClean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#</a:t>
            </a:r>
            <a:r>
              <a:rPr lang="en-US" sz="1200" b="1" dirty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2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6705600" y="3505200"/>
            <a:ext cx="1371600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-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5263472" y="3505200"/>
            <a:ext cx="1365928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b="1" dirty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Service Port </a:t>
            </a:r>
            <a:r>
              <a:rPr lang="en-US" sz="1200" b="1" dirty="0" smtClean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#2</a:t>
            </a:r>
            <a:endParaRPr lang="en-US" sz="1200" b="1" dirty="0">
              <a:solidFill>
                <a:srgbClr val="FFFFFF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4338004" y="3505200"/>
            <a:ext cx="843596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DST #3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381000" y="3505008"/>
            <a:ext cx="685800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IP #3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2743200" y="3509931"/>
            <a:ext cx="1447800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b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Device Group </a:t>
            </a:r>
            <a:r>
              <a:rPr lang="en-US" sz="1200" b="1" dirty="0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#</a:t>
            </a:r>
            <a:r>
              <a:rPr lang="en-US" sz="1200" b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2</a:t>
            </a:r>
          </a:p>
        </p:txBody>
      </p:sp>
      <p:sp>
        <p:nvSpPr>
          <p:cNvPr id="41" name="Oval 40"/>
          <p:cNvSpPr/>
          <p:nvPr/>
        </p:nvSpPr>
        <p:spPr bwMode="auto">
          <a:xfrm>
            <a:off x="8153400" y="3429000"/>
            <a:ext cx="495300" cy="495300"/>
          </a:xfrm>
          <a:prstGeom prst="ellipse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Zapf Dingbats"/>
                <a:ea typeface="Zapf Dingbats"/>
                <a:cs typeface="Zapf Dingbats"/>
                <a:sym typeface="Zapf Dingbats"/>
              </a:rPr>
              <a:t>✗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228600" y="4043331"/>
            <a:ext cx="8458200" cy="533400"/>
          </a:xfrm>
          <a:prstGeom prst="rect">
            <a:avLst/>
          </a:prstGeom>
          <a:solidFill>
            <a:srgbClr val="2C3945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1143000" y="4114800"/>
            <a:ext cx="1524000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User #</a:t>
            </a:r>
            <a:r>
              <a:rPr lang="en-US" sz="1200" b="1" dirty="0" smtClean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1</a:t>
            </a:r>
          </a:p>
          <a:p>
            <a:pPr algn="ctr"/>
            <a:r>
              <a:rPr lang="en-US" sz="1200" b="1" dirty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User </a:t>
            </a:r>
            <a:r>
              <a:rPr lang="en-US" sz="1200" b="1" dirty="0" smtClean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#</a:t>
            </a:r>
            <a:r>
              <a:rPr lang="en-US" sz="1200" b="1" dirty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2</a:t>
            </a:r>
          </a:p>
        </p:txBody>
      </p:sp>
      <p:sp>
        <p:nvSpPr>
          <p:cNvPr id="44" name="Rectangle 43"/>
          <p:cNvSpPr/>
          <p:nvPr/>
        </p:nvSpPr>
        <p:spPr bwMode="auto">
          <a:xfrm>
            <a:off x="6705600" y="4114800"/>
            <a:ext cx="1371600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-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5263472" y="4114800"/>
            <a:ext cx="1365928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b="1" dirty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Service Port </a:t>
            </a:r>
            <a:r>
              <a:rPr lang="en-US" sz="1200" b="1" dirty="0" smtClean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#2</a:t>
            </a:r>
            <a:endParaRPr lang="en-US" sz="1200" b="1" dirty="0">
              <a:solidFill>
                <a:srgbClr val="FFFFFF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4338004" y="4114800"/>
            <a:ext cx="843596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DST #3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381000" y="4114608"/>
            <a:ext cx="685800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IP #3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2743200" y="4119531"/>
            <a:ext cx="1447800" cy="381000"/>
          </a:xfrm>
          <a:prstGeom prst="rect">
            <a:avLst/>
          </a:prstGeom>
          <a:solidFill>
            <a:srgbClr val="7992A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-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8" name="Oval 57"/>
          <p:cNvSpPr/>
          <p:nvPr/>
        </p:nvSpPr>
        <p:spPr bwMode="auto">
          <a:xfrm>
            <a:off x="8153400" y="4038600"/>
            <a:ext cx="495300" cy="495300"/>
          </a:xfrm>
          <a:prstGeom prst="ellipse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</a:endParaRPr>
          </a:p>
        </p:txBody>
      </p:sp>
      <p:sp>
        <p:nvSpPr>
          <p:cNvPr id="59" name="Rounded Rectangle 58"/>
          <p:cNvSpPr/>
          <p:nvPr/>
        </p:nvSpPr>
        <p:spPr bwMode="auto">
          <a:xfrm>
            <a:off x="381000" y="5181600"/>
            <a:ext cx="8229600" cy="762000"/>
          </a:xfrm>
          <a:prstGeom prst="roundRect">
            <a:avLst>
              <a:gd name="adj" fmla="val 13335"/>
            </a:avLst>
          </a:prstGeom>
          <a:solidFill>
            <a:schemeClr val="bg1">
              <a:lumMod val="85000"/>
            </a:schemeClr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70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3">
              <a:buClr>
                <a:schemeClr val="accent2"/>
              </a:buClr>
            </a:pPr>
            <a:r>
              <a:rPr lang="en-US" sz="2000" dirty="0" smtClean="0">
                <a:solidFill>
                  <a:srgbClr val="36424A"/>
                </a:solidFill>
              </a:rPr>
              <a:t>Robust policy setting that is intuitive and easy to use. </a:t>
            </a:r>
            <a:endParaRPr lang="en-US" sz="2000" dirty="0">
              <a:solidFill>
                <a:srgbClr val="36424A"/>
              </a:solidFill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105" y="4941760"/>
            <a:ext cx="943315" cy="94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0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FortiOS 5.2 Highlights</a:t>
            </a:r>
            <a:endParaRPr lang="en-US" dirty="0"/>
          </a:p>
        </p:txBody>
      </p:sp>
      <p:pic>
        <p:nvPicPr>
          <p:cNvPr id="4" name="Picture 21" descr="HQ_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82" y="1433688"/>
            <a:ext cx="953558" cy="143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2" descr="FG-3950_Rt-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024" y="2058485"/>
            <a:ext cx="1234400" cy="90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Data_Centre-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420" y="1286631"/>
            <a:ext cx="2380969" cy="1371655"/>
          </a:xfrm>
          <a:prstGeom prst="rect">
            <a:avLst/>
          </a:prstGeom>
        </p:spPr>
      </p:pic>
      <p:pic>
        <p:nvPicPr>
          <p:cNvPr id="8" name="Picture 14" descr="FG-5140_Lt-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3618" y="1709616"/>
            <a:ext cx="1297100" cy="1510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Sm_Branch_Rt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6154" y="1725743"/>
            <a:ext cx="1064934" cy="958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3" descr="1U_Rt-s_x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278" y="2309098"/>
            <a:ext cx="1246156" cy="73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ounded Rectangle 14"/>
          <p:cNvSpPr/>
          <p:nvPr/>
        </p:nvSpPr>
        <p:spPr bwMode="auto">
          <a:xfrm>
            <a:off x="6165621" y="1970314"/>
            <a:ext cx="2624247" cy="772886"/>
          </a:xfrm>
          <a:prstGeom prst="roundRect">
            <a:avLst/>
          </a:prstGeom>
          <a:solidFill>
            <a:schemeClr val="accent4">
              <a:alpha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UTM</a:t>
            </a:r>
          </a:p>
          <a:p>
            <a:pPr lvl="0" algn="ctr" eaLnBrk="0" hangingPunct="0">
              <a:spcBef>
                <a:spcPct val="20000"/>
              </a:spcBef>
              <a:buClr>
                <a:srgbClr val="20558E"/>
              </a:buClr>
              <a:buSzPct val="90000"/>
            </a:pPr>
            <a:r>
              <a:rPr lang="en-US" sz="1200" dirty="0" smtClean="0">
                <a:solidFill>
                  <a:srgbClr val="FFFFFF"/>
                </a:solidFill>
                <a:latin typeface="Arial" charset="0"/>
              </a:rPr>
              <a:t>@ Branch offices/ SMB</a:t>
            </a:r>
          </a:p>
        </p:txBody>
      </p:sp>
      <p:sp>
        <p:nvSpPr>
          <p:cNvPr id="21" name="Rounded Rectangle 20"/>
          <p:cNvSpPr/>
          <p:nvPr/>
        </p:nvSpPr>
        <p:spPr bwMode="auto">
          <a:xfrm>
            <a:off x="227810" y="3302152"/>
            <a:ext cx="2763838" cy="1953116"/>
          </a:xfrm>
          <a:prstGeom prst="roundRect">
            <a:avLst>
              <a:gd name="adj" fmla="val 7942"/>
            </a:avLst>
          </a:pr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0" dist="38100" dir="2700000" algn="tl" rotWithShape="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buClr>
                <a:schemeClr val="accent2"/>
              </a:buClr>
              <a:defRPr/>
            </a:pP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7533" y="3336883"/>
            <a:ext cx="2788696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 smtClean="0">
                <a:solidFill>
                  <a:srgbClr val="C00000"/>
                </a:solidFill>
              </a:rPr>
              <a:t>Greater Visibility </a:t>
            </a:r>
            <a:br>
              <a:rPr lang="en-US" sz="1600" b="1" dirty="0" smtClean="0">
                <a:solidFill>
                  <a:srgbClr val="C00000"/>
                </a:solidFill>
              </a:rPr>
            </a:br>
            <a:r>
              <a:rPr lang="en-US" sz="1600" b="1" dirty="0" smtClean="0">
                <a:solidFill>
                  <a:srgbClr val="C00000"/>
                </a:solidFill>
              </a:rPr>
              <a:t>&amp; Control</a:t>
            </a:r>
            <a:endParaRPr lang="en-US" sz="1600" b="1" dirty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--------------------------------------</a:t>
            </a:r>
            <a:endParaRPr lang="en-US" sz="1600" b="1" dirty="0"/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Wingdings" charset="2"/>
              <a:buChar char="ü"/>
              <a:defRPr/>
            </a:pPr>
            <a:r>
              <a:rPr lang="en-US" sz="1400" dirty="0" smtClean="0"/>
              <a:t>FortiView for visibility</a:t>
            </a:r>
            <a:endParaRPr lang="en-US" sz="1400" dirty="0"/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Wingdings" charset="2"/>
              <a:buChar char="ü"/>
              <a:defRPr/>
            </a:pPr>
            <a:r>
              <a:rPr lang="en-US" sz="1400" dirty="0" smtClean="0"/>
              <a:t>Improved App. Control</a:t>
            </a: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Wingdings" charset="2"/>
              <a:buChar char="ü"/>
              <a:defRPr/>
            </a:pPr>
            <a:r>
              <a:rPr lang="en-US" sz="1400" dirty="0" smtClean="0"/>
              <a:t>Unified Policy Management</a:t>
            </a: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Wingdings" charset="2"/>
              <a:buChar char="ü"/>
              <a:defRPr/>
            </a:pPr>
            <a:endParaRPr lang="en-US" sz="1400" dirty="0" smtClean="0"/>
          </a:p>
          <a:p>
            <a:pPr>
              <a:buClr>
                <a:schemeClr val="accent3">
                  <a:lumMod val="50000"/>
                </a:schemeClr>
              </a:buClr>
              <a:defRPr/>
            </a:pPr>
            <a:endParaRPr lang="en-US" sz="1400" dirty="0"/>
          </a:p>
        </p:txBody>
      </p:sp>
      <p:sp>
        <p:nvSpPr>
          <p:cNvPr id="23" name="Rounded Rectangle 22"/>
          <p:cNvSpPr/>
          <p:nvPr/>
        </p:nvSpPr>
        <p:spPr bwMode="auto">
          <a:xfrm>
            <a:off x="3175000" y="3281516"/>
            <a:ext cx="2762250" cy="1975036"/>
          </a:xfrm>
          <a:prstGeom prst="roundRect">
            <a:avLst>
              <a:gd name="adj" fmla="val 7942"/>
            </a:avLst>
          </a:pr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0" dist="38100" dir="2700000" algn="tl" rotWithShape="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buClr>
                <a:schemeClr val="accent2"/>
              </a:buClr>
              <a:defRPr/>
            </a:pP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84525" y="3336883"/>
            <a:ext cx="2835700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 smtClean="0">
                <a:solidFill>
                  <a:srgbClr val="C00000"/>
                </a:solidFill>
              </a:rPr>
              <a:t>Performance &amp; Security</a:t>
            </a:r>
          </a:p>
          <a:p>
            <a:pPr algn="ctr">
              <a:defRPr/>
            </a:pPr>
            <a:r>
              <a:rPr lang="en-US" sz="1600" b="1" dirty="0" smtClean="0">
                <a:solidFill>
                  <a:srgbClr val="C00000"/>
                </a:solidFill>
              </a:rPr>
              <a:t>Optimization</a:t>
            </a:r>
            <a:endParaRPr lang="en-US" sz="1600" b="1" dirty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------------------------------------</a:t>
            </a:r>
            <a:endParaRPr lang="en-US" sz="1600" b="1" dirty="0"/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Wingdings" charset="2"/>
              <a:buChar char="ü"/>
              <a:defRPr/>
            </a:pPr>
            <a:r>
              <a:rPr lang="en-US" sz="1400" dirty="0" smtClean="0"/>
              <a:t>Enhanced SSL performance</a:t>
            </a:r>
            <a:endParaRPr lang="en-US" sz="1400" dirty="0"/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Wingdings" charset="2"/>
              <a:buChar char="ü"/>
              <a:defRPr/>
            </a:pPr>
            <a:r>
              <a:rPr lang="en-US" sz="1400" dirty="0" smtClean="0"/>
              <a:t>New </a:t>
            </a:r>
            <a:r>
              <a:rPr lang="en-US" sz="1400" dirty="0"/>
              <a:t>IPS &amp; </a:t>
            </a:r>
            <a:r>
              <a:rPr lang="en-US" sz="1400" dirty="0" smtClean="0"/>
              <a:t>SSL engine</a:t>
            </a: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Wingdings" charset="2"/>
              <a:buChar char="ü"/>
              <a:defRPr/>
            </a:pPr>
            <a:r>
              <a:rPr lang="en-US" sz="1400" dirty="0" smtClean="0"/>
              <a:t>Explicit Web Proxy Improvements</a:t>
            </a: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Wingdings" charset="2"/>
              <a:buChar char="ü"/>
              <a:defRPr/>
            </a:pPr>
            <a:endParaRPr lang="en-US" sz="1400" dirty="0" smtClean="0"/>
          </a:p>
        </p:txBody>
      </p:sp>
      <p:sp>
        <p:nvSpPr>
          <p:cNvPr id="25" name="Rounded Rectangle 24"/>
          <p:cNvSpPr/>
          <p:nvPr/>
        </p:nvSpPr>
        <p:spPr bwMode="auto">
          <a:xfrm>
            <a:off x="6162263" y="3261436"/>
            <a:ext cx="2762250" cy="1996364"/>
          </a:xfrm>
          <a:prstGeom prst="roundRect">
            <a:avLst>
              <a:gd name="adj" fmla="val 7942"/>
            </a:avLst>
          </a:pr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0" dist="38100" dir="2700000" algn="tl" rotWithShape="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buClr>
                <a:schemeClr val="accent2"/>
              </a:buClr>
              <a:defRPr/>
            </a:pP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71787" y="3336883"/>
            <a:ext cx="285579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 smtClean="0">
                <a:solidFill>
                  <a:srgbClr val="C00000"/>
                </a:solidFill>
              </a:rPr>
              <a:t>Improving Access</a:t>
            </a:r>
          </a:p>
          <a:p>
            <a:pPr algn="ctr">
              <a:defRPr/>
            </a:pPr>
            <a:r>
              <a:rPr lang="en-US" sz="1600" b="1" dirty="0" smtClean="0">
                <a:solidFill>
                  <a:srgbClr val="C00000"/>
                </a:solidFill>
              </a:rPr>
              <a:t>&amp; Ease of Use</a:t>
            </a:r>
            <a:endParaRPr lang="en-US" sz="1600" b="1" dirty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------------------------------------</a:t>
            </a:r>
            <a:endParaRPr lang="en-US" sz="1600" b="1" dirty="0"/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Wingdings" charset="2"/>
              <a:buChar char="ü"/>
              <a:defRPr/>
            </a:pPr>
            <a:r>
              <a:rPr lang="en-US" sz="1400" dirty="0" smtClean="0"/>
              <a:t>Enhanced Link LB</a:t>
            </a:r>
            <a:endParaRPr lang="en-US" sz="1400" dirty="0"/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Wingdings" charset="2"/>
              <a:buChar char="ü"/>
              <a:defRPr/>
            </a:pPr>
            <a:r>
              <a:rPr lang="en-US" sz="1400" dirty="0" smtClean="0"/>
              <a:t>FortiExtender Support</a:t>
            </a: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Wingdings" charset="2"/>
              <a:buChar char="ü"/>
              <a:defRPr/>
            </a:pPr>
            <a:r>
              <a:rPr lang="en-US" sz="1400" dirty="0" smtClean="0"/>
              <a:t>Configuration Wizards</a:t>
            </a:r>
            <a:endParaRPr lang="en-US" sz="1400" dirty="0"/>
          </a:p>
        </p:txBody>
      </p:sp>
      <p:sp>
        <p:nvSpPr>
          <p:cNvPr id="28" name="Rounded Rectangle 27"/>
          <p:cNvSpPr/>
          <p:nvPr/>
        </p:nvSpPr>
        <p:spPr bwMode="auto">
          <a:xfrm>
            <a:off x="254634" y="5496559"/>
            <a:ext cx="8655685" cy="600393"/>
          </a:xfrm>
          <a:prstGeom prst="roundRect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lvl="2" algn="ctr">
              <a:defRPr/>
            </a:pPr>
            <a:r>
              <a:rPr lang="en-US" sz="2400" b="1" dirty="0">
                <a:latin typeface="+mn-lt"/>
                <a:cs typeface="Arial Narrow"/>
              </a:rPr>
              <a:t>Over </a:t>
            </a:r>
            <a:r>
              <a:rPr lang="en-US" sz="2400" b="1" dirty="0" smtClean="0">
                <a:latin typeface="+mn-lt"/>
                <a:cs typeface="Arial Narrow"/>
              </a:rPr>
              <a:t>150 New </a:t>
            </a:r>
            <a:r>
              <a:rPr lang="en-US" sz="2400" b="1" dirty="0">
                <a:latin typeface="+mn-lt"/>
                <a:cs typeface="Arial Narrow"/>
              </a:rPr>
              <a:t>Features &amp; Enhancements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233927" y="1986643"/>
            <a:ext cx="5747895" cy="740228"/>
          </a:xfrm>
          <a:prstGeom prst="roundRect">
            <a:avLst/>
          </a:prstGeom>
          <a:solidFill>
            <a:schemeClr val="accent4">
              <a:alpha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NGFW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@ Enterprise Edge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59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7" descr="red insigni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325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7838" y="1355725"/>
            <a:ext cx="8170862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pitchFamily="-84" charset="0"/>
              <a:buNone/>
              <a:defRPr/>
            </a:pPr>
            <a:r>
              <a:rPr lang="en-US" sz="5400" b="1" dirty="0">
                <a:solidFill>
                  <a:schemeClr val="bg1"/>
                </a:solidFill>
                <a:latin typeface="Arial" pitchFamily="-84" charset="0"/>
                <a:ea typeface="+mn-ea"/>
              </a:rPr>
              <a:t>Performance &amp; Security</a:t>
            </a:r>
          </a:p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pitchFamily="-84" charset="0"/>
              <a:buNone/>
              <a:defRPr/>
            </a:pPr>
            <a:r>
              <a:rPr lang="en-US" sz="5400" b="1" dirty="0">
                <a:solidFill>
                  <a:schemeClr val="bg1"/>
                </a:solidFill>
                <a:latin typeface="Arial" pitchFamily="-84" charset="0"/>
                <a:ea typeface="+mn-ea"/>
              </a:rPr>
              <a:t>Optimization</a:t>
            </a:r>
          </a:p>
        </p:txBody>
      </p:sp>
    </p:spTree>
    <p:extLst>
      <p:ext uri="{BB962C8B-B14F-4D97-AF65-F5344CB8AC3E}">
        <p14:creationId xmlns:p14="http://schemas.microsoft.com/office/powerpoint/2010/main" val="323534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World Requirements – NGFW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7834" y="3725464"/>
            <a:ext cx="1006959" cy="10931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8300" y="4910717"/>
            <a:ext cx="1166026" cy="994692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 bwMode="auto">
          <a:xfrm>
            <a:off x="432076" y="3302152"/>
            <a:ext cx="6310949" cy="2760385"/>
          </a:xfrm>
          <a:prstGeom prst="roundRect">
            <a:avLst>
              <a:gd name="adj" fmla="val 7942"/>
            </a:avLst>
          </a:pr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0" dist="38100" dir="2700000" algn="tl" rotWithShape="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buClr>
                <a:schemeClr val="accent2"/>
              </a:buClr>
              <a:defRPr/>
            </a:pP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53572" y="1294190"/>
            <a:ext cx="6145427" cy="4735286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Background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pPr>
              <a:buFont typeface="Arial"/>
              <a:buChar char="•"/>
            </a:pPr>
            <a:r>
              <a:rPr lang="en-US" sz="2000" dirty="0" smtClean="0"/>
              <a:t>Adoption of high speed networks and increasing usage of SSL encrypted and web based traffic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Evolving threats against servers– on newer vectors and techniques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577893"/>
              </p:ext>
            </p:extLst>
          </p:nvPr>
        </p:nvGraphicFramePr>
        <p:xfrm>
          <a:off x="555100" y="3570610"/>
          <a:ext cx="5965340" cy="1798320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622746"/>
                <a:gridCol w="534259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accent3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</a:t>
                      </a:r>
                      <a:endParaRPr lang="en-US" sz="3200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 Narrow"/>
                          <a:cs typeface="Arial Narrow"/>
                        </a:rPr>
                        <a:t>Need for threat inspection against high speed networks and encrypted traffic</a:t>
                      </a:r>
                    </a:p>
                  </a:txBody>
                  <a:tcPr anchor="ctr">
                    <a:lnT w="25400" cmpd="sng">
                      <a:noFill/>
                    </a:lnT>
                    <a:lnB w="12700" cap="flat" cmpd="sng" algn="ctr">
                      <a:solidFill>
                        <a:srgbClr val="36424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446E60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</a:t>
                      </a:r>
                      <a:endParaRPr lang="en-US" sz="3200" dirty="0">
                        <a:solidFill>
                          <a:srgbClr val="446E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latin typeface="Arial Narrow"/>
                          <a:cs typeface="Arial Narrow"/>
                        </a:rPr>
                        <a:t>Robust Explicit Web Proxy for web traffic protection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36424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424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6E60"/>
                          </a:solidFill>
                          <a:effectLst/>
                          <a:uLnTx/>
                          <a:uFillTx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</a:t>
                      </a:r>
                      <a:endParaRPr kumimoji="0" lang="en-US" sz="3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46E6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254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Narrow"/>
                          <a:cs typeface="Arial Narrow"/>
                        </a:rPr>
                        <a:t>Ability implement</a:t>
                      </a:r>
                      <a:r>
                        <a:rPr lang="en-US" baseline="0" dirty="0" smtClean="0">
                          <a:latin typeface="Arial Narrow"/>
                          <a:cs typeface="Arial Narrow"/>
                        </a:rPr>
                        <a:t> security against new threats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36424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7842" y="1372963"/>
            <a:ext cx="1198735" cy="98396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74212" y="2402967"/>
            <a:ext cx="1125994" cy="1068365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 bwMode="auto">
          <a:xfrm>
            <a:off x="7358408" y="3011628"/>
            <a:ext cx="1021274" cy="432103"/>
          </a:xfrm>
          <a:prstGeom prst="roundRect">
            <a:avLst/>
          </a:prstGeom>
          <a:solidFill>
            <a:srgbClr val="9E1F2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</a:rPr>
              <a:t>NGFW</a:t>
            </a:r>
            <a:endParaRPr kumimoji="0" lang="en-US" sz="18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06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</a:t>
            </a:r>
            <a:r>
              <a:rPr lang="en-US" dirty="0"/>
              <a:t>P</a:t>
            </a:r>
            <a:r>
              <a:rPr lang="en-US" dirty="0" smtClean="0"/>
              <a:t>erformance Optimization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6928" y="6200259"/>
            <a:ext cx="51860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 smtClean="0">
              <a:solidFill>
                <a:srgbClr val="404040"/>
              </a:solidFill>
              <a:latin typeface="Helvetica 55 Roman"/>
              <a:cs typeface="Helvetica 55 Roman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43804" y="1658814"/>
            <a:ext cx="1541861" cy="1778981"/>
            <a:chOff x="1278492" y="1673528"/>
            <a:chExt cx="1541861" cy="1778981"/>
          </a:xfrm>
        </p:grpSpPr>
        <p:sp>
          <p:nvSpPr>
            <p:cNvPr id="10" name="Up Arrow 9"/>
            <p:cNvSpPr/>
            <p:nvPr/>
          </p:nvSpPr>
          <p:spPr bwMode="auto">
            <a:xfrm>
              <a:off x="1417559" y="1673528"/>
              <a:ext cx="1402794" cy="1772189"/>
            </a:xfrm>
            <a:prstGeom prst="upArrow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Wingdings" charset="2"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3" name="Rectangle 2"/>
            <p:cNvSpPr/>
            <p:nvPr/>
          </p:nvSpPr>
          <p:spPr bwMode="auto">
            <a:xfrm>
              <a:off x="1358495" y="2699329"/>
              <a:ext cx="664481" cy="7531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Wingdings" charset="2"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875314" y="2038017"/>
              <a:ext cx="7678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Helvetica 55 Roman"/>
                  <a:cs typeface="Helvetica 55 Roman"/>
                </a:rPr>
                <a:t>5.2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278492" y="3098072"/>
              <a:ext cx="7678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Helvetica 55 Roman"/>
                  <a:cs typeface="Helvetica 55 Roman"/>
                </a:rPr>
                <a:t>5.0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779281" y="1658814"/>
            <a:ext cx="1541861" cy="1778981"/>
            <a:chOff x="1278492" y="1673528"/>
            <a:chExt cx="1541861" cy="1778981"/>
          </a:xfrm>
        </p:grpSpPr>
        <p:sp>
          <p:nvSpPr>
            <p:cNvPr id="20" name="Up Arrow 19"/>
            <p:cNvSpPr/>
            <p:nvPr/>
          </p:nvSpPr>
          <p:spPr bwMode="auto">
            <a:xfrm>
              <a:off x="1417559" y="1673528"/>
              <a:ext cx="1402794" cy="1772189"/>
            </a:xfrm>
            <a:prstGeom prst="upArrow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Wingdings" charset="2"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1358495" y="2699329"/>
              <a:ext cx="664481" cy="7531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Wingdings" charset="2"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75314" y="2038017"/>
              <a:ext cx="7678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Helvetica 55 Roman"/>
                  <a:cs typeface="Helvetica 55 Roman"/>
                </a:rPr>
                <a:t>5.2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278492" y="3098072"/>
              <a:ext cx="7678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Helvetica 55 Roman"/>
                  <a:cs typeface="Helvetica 55 Roman"/>
                </a:rPr>
                <a:t>5.0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814758" y="1658814"/>
            <a:ext cx="1541861" cy="1778981"/>
            <a:chOff x="1278492" y="1673528"/>
            <a:chExt cx="1541861" cy="1778981"/>
          </a:xfrm>
        </p:grpSpPr>
        <p:sp>
          <p:nvSpPr>
            <p:cNvPr id="25" name="Up Arrow 24"/>
            <p:cNvSpPr/>
            <p:nvPr/>
          </p:nvSpPr>
          <p:spPr bwMode="auto">
            <a:xfrm>
              <a:off x="1417559" y="1673528"/>
              <a:ext cx="1402794" cy="1772189"/>
            </a:xfrm>
            <a:prstGeom prst="upArrow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Wingdings" charset="2"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1358495" y="2699329"/>
              <a:ext cx="664481" cy="7531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Wingdings" charset="2"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875314" y="2038017"/>
              <a:ext cx="7678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Helvetica 55 Roman"/>
                  <a:cs typeface="Helvetica 55 Roman"/>
                </a:rPr>
                <a:t>5.2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78492" y="3098072"/>
              <a:ext cx="7678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Helvetica 55 Roman"/>
                  <a:cs typeface="Helvetica 55 Roman"/>
                </a:rPr>
                <a:t>5.0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850234" y="1677521"/>
            <a:ext cx="1541861" cy="1778981"/>
            <a:chOff x="1278492" y="1673528"/>
            <a:chExt cx="1541861" cy="1778981"/>
          </a:xfrm>
        </p:grpSpPr>
        <p:sp>
          <p:nvSpPr>
            <p:cNvPr id="30" name="Up Arrow 29"/>
            <p:cNvSpPr/>
            <p:nvPr/>
          </p:nvSpPr>
          <p:spPr bwMode="auto">
            <a:xfrm>
              <a:off x="1417559" y="1673528"/>
              <a:ext cx="1402794" cy="1772189"/>
            </a:xfrm>
            <a:prstGeom prst="upArrow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Wingdings" charset="2"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1358495" y="2699329"/>
              <a:ext cx="664481" cy="7531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Wingdings" charset="2"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875314" y="2038017"/>
              <a:ext cx="7678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Helvetica 55 Roman"/>
                  <a:cs typeface="Helvetica 55 Roman"/>
                </a:rPr>
                <a:t>5.2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78492" y="3098072"/>
              <a:ext cx="7678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Helvetica 55 Roman"/>
                  <a:cs typeface="Helvetica 55 Roman"/>
                </a:rPr>
                <a:t>5.0</a:t>
              </a:r>
            </a:p>
          </p:txBody>
        </p:sp>
      </p:grpSp>
      <p:sp>
        <p:nvSpPr>
          <p:cNvPr id="3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199" y="4211309"/>
            <a:ext cx="7914009" cy="1734936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accent4"/>
                </a:solidFill>
              </a:rPr>
              <a:t>Performance improvements:</a:t>
            </a:r>
            <a:endParaRPr lang="en-US" sz="2000" b="1" dirty="0">
              <a:solidFill>
                <a:schemeClr val="accent4"/>
              </a:solidFill>
            </a:endParaRPr>
          </a:p>
          <a:p>
            <a:r>
              <a:rPr lang="en-US" sz="2000" dirty="0" smtClean="0"/>
              <a:t>Better utilization of hardware components</a:t>
            </a:r>
            <a:endParaRPr lang="en-US" sz="1600" dirty="0"/>
          </a:p>
          <a:p>
            <a:r>
              <a:rPr lang="en-US" sz="2000" dirty="0" smtClean="0"/>
              <a:t>Improvements </a:t>
            </a:r>
            <a:r>
              <a:rPr lang="en-US" sz="2000" dirty="0"/>
              <a:t>varies according to hardware platforms</a:t>
            </a:r>
          </a:p>
          <a:p>
            <a:pPr lvl="1"/>
            <a:r>
              <a:rPr lang="en-US" sz="1800" dirty="0" smtClean="0"/>
              <a:t>Datasheet revision will newer values and metrics will progressively be updated at later time</a:t>
            </a:r>
            <a:endParaRPr lang="en-US" sz="1800" dirty="0"/>
          </a:p>
        </p:txBody>
      </p:sp>
      <p:sp>
        <p:nvSpPr>
          <p:cNvPr id="35" name="TextBox 34"/>
          <p:cNvSpPr txBox="1"/>
          <p:nvPr/>
        </p:nvSpPr>
        <p:spPr>
          <a:xfrm>
            <a:off x="1219757" y="3609139"/>
            <a:ext cx="556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IPS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725586" y="3470640"/>
            <a:ext cx="1338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SSL</a:t>
            </a:r>
          </a:p>
          <a:p>
            <a:pPr algn="ctr"/>
            <a:r>
              <a:rPr lang="en-US" sz="1800" b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Inspection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883065" y="3470640"/>
            <a:ext cx="1115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Explicit</a:t>
            </a:r>
          </a:p>
          <a:p>
            <a:pPr algn="ctr"/>
            <a:r>
              <a:rPr lang="en-US" sz="1800" b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Proxy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940291" y="3609139"/>
            <a:ext cx="1115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CPS</a:t>
            </a:r>
          </a:p>
        </p:txBody>
      </p:sp>
    </p:spTree>
    <p:extLst>
      <p:ext uri="{BB962C8B-B14F-4D97-AF65-F5344CB8AC3E}">
        <p14:creationId xmlns:p14="http://schemas.microsoft.com/office/powerpoint/2010/main" val="139713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2868613" algn="l"/>
              </a:tabLst>
            </a:pPr>
            <a:r>
              <a:rPr lang="en-US" dirty="0" smtClean="0"/>
              <a:t>IPS Engine V3 - Features</a:t>
            </a:r>
            <a:endParaRPr 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1"/>
          </p:nvPr>
        </p:nvSpPr>
        <p:spPr>
          <a:xfrm>
            <a:off x="384371" y="1465331"/>
            <a:ext cx="8229600" cy="4587511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accent4"/>
                </a:solidFill>
              </a:rPr>
              <a:t>Deep Flow AV</a:t>
            </a:r>
          </a:p>
          <a:p>
            <a:r>
              <a:rPr lang="en-US" sz="2000" dirty="0" smtClean="0"/>
              <a:t>Option to use Proxy AV DB (default)</a:t>
            </a:r>
          </a:p>
          <a:p>
            <a:pPr lvl="1"/>
            <a:r>
              <a:rPr lang="en-US" sz="1800" dirty="0" smtClean="0"/>
              <a:t>Improved AV coverage</a:t>
            </a:r>
          </a:p>
          <a:p>
            <a:pPr lvl="1"/>
            <a:r>
              <a:rPr lang="en-US" sz="1800" dirty="0" smtClean="0"/>
              <a:t>Minimum performance impact, negated by gains from:</a:t>
            </a:r>
          </a:p>
          <a:p>
            <a:pPr lvl="2"/>
            <a:r>
              <a:rPr lang="en-US" sz="1600" dirty="0" smtClean="0"/>
              <a:t>Process traffic flows by IPS &amp; </a:t>
            </a:r>
            <a:r>
              <a:rPr lang="en-US" sz="1600" dirty="0" err="1" smtClean="0"/>
              <a:t>Nturbo</a:t>
            </a:r>
            <a:endParaRPr lang="en-US" sz="1600" dirty="0" smtClean="0"/>
          </a:p>
          <a:p>
            <a:pPr lvl="2"/>
            <a:r>
              <a:rPr lang="en-US" sz="1600" dirty="0" smtClean="0"/>
              <a:t>Preserve the packet flow</a:t>
            </a:r>
            <a:endParaRPr lang="en-US" dirty="0" smtClean="0"/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Best suit for environment with</a:t>
            </a:r>
          </a:p>
          <a:p>
            <a:pPr lvl="1"/>
            <a:r>
              <a:rPr lang="en-US" dirty="0" smtClean="0"/>
              <a:t>High session count</a:t>
            </a:r>
          </a:p>
          <a:p>
            <a:pPr lvl="1"/>
            <a:r>
              <a:rPr lang="en-US" dirty="0"/>
              <a:t>1-arm “Sniffer” </a:t>
            </a:r>
            <a:r>
              <a:rPr lang="en-US" dirty="0" smtClean="0"/>
              <a:t>Mode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9148" y="1807930"/>
            <a:ext cx="2058988" cy="384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1485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xmlns:p14="http://schemas.microsoft.com/office/powerpoint/2010/main" advTm="5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IPS Engine V3 - Features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9026949"/>
              </p:ext>
            </p:extLst>
          </p:nvPr>
        </p:nvGraphicFramePr>
        <p:xfrm>
          <a:off x="169970" y="1610669"/>
          <a:ext cx="8443902" cy="4080615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398452"/>
                <a:gridCol w="804545"/>
                <a:gridCol w="804545"/>
                <a:gridCol w="804545"/>
                <a:gridCol w="804545"/>
                <a:gridCol w="804545"/>
                <a:gridCol w="804545"/>
                <a:gridCol w="804545"/>
                <a:gridCol w="804545"/>
                <a:gridCol w="804545"/>
                <a:gridCol w="804545"/>
              </a:tblGrid>
              <a:tr h="551072">
                <a:tc rowSpan="6">
                  <a:txBody>
                    <a:bodyPr/>
                    <a:lstStyle/>
                    <a:p>
                      <a:pPr marR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tabLst/>
                      </a:pPr>
                      <a:r>
                        <a:rPr kumimoji="0" lang="en-US" sz="1600" b="1" i="0" u="none" strike="noStrike" cap="none" spc="20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Performance</a:t>
                      </a:r>
                    </a:p>
                  </a:txBody>
                  <a:tcPr vert="vert27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51072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51072">
                <a:tc vMerge="1"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endParaRPr kumimoji="0" lang="en-US" sz="1600" b="1" i="0" u="none" strike="noStrike" cap="none" spc="20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vert="vert27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51072">
                <a:tc vMerge="1">
                  <a:txBody>
                    <a:bodyPr/>
                    <a:lstStyle/>
                    <a:p>
                      <a:pPr marR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tabLst/>
                      </a:pPr>
                      <a:endParaRPr kumimoji="0" lang="en-US" sz="1600" b="1" i="0" u="none" strike="noStrike" cap="none" spc="20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51072">
                <a:tc vMerge="1"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endParaRPr kumimoji="0" lang="en-US" sz="1600" b="1" i="0" u="none" strike="noStrike" cap="none" spc="20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vert="vert27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74183">
                <a:tc v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51072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0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Coverage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5" name="Right Triangle 4"/>
          <p:cNvSpPr/>
          <p:nvPr/>
        </p:nvSpPr>
        <p:spPr bwMode="auto">
          <a:xfrm flipH="1">
            <a:off x="0" y="1353926"/>
            <a:ext cx="551096" cy="407377"/>
          </a:xfrm>
          <a:prstGeom prst="rtTriangl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7" name="Right Triangle 6"/>
          <p:cNvSpPr/>
          <p:nvPr/>
        </p:nvSpPr>
        <p:spPr bwMode="auto">
          <a:xfrm rot="10800000" flipH="1">
            <a:off x="8362284" y="5160730"/>
            <a:ext cx="709836" cy="770188"/>
          </a:xfrm>
          <a:prstGeom prst="rtTriangle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271077" y="2067688"/>
            <a:ext cx="219364" cy="219363"/>
          </a:xfrm>
          <a:prstGeom prst="ellipse">
            <a:avLst/>
          </a:prstGeom>
          <a:solidFill>
            <a:srgbClr val="FFFFFF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16963" y="2039898"/>
            <a:ext cx="827229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 smtClean="0">
              <a:solidFill>
                <a:srgbClr val="404040"/>
              </a:solidFill>
              <a:latin typeface="Helvetica 55 Roman"/>
              <a:cs typeface="Helvetica 55 Roman"/>
            </a:endParaRPr>
          </a:p>
          <a:p>
            <a:endParaRPr lang="en-US" sz="1200" dirty="0" smtClean="0">
              <a:solidFill>
                <a:srgbClr val="404040"/>
              </a:solidFill>
              <a:latin typeface="Helvetica 55 Roman"/>
              <a:cs typeface="Helvetica 55 Roman"/>
            </a:endParaRPr>
          </a:p>
          <a:p>
            <a:r>
              <a:rPr lang="en-US" sz="1200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3240C</a:t>
            </a:r>
            <a:endParaRPr lang="en-US" sz="1400" dirty="0">
              <a:solidFill>
                <a:srgbClr val="404040"/>
              </a:solidFill>
              <a:latin typeface="Helvetica 55 Roman"/>
              <a:cs typeface="Helvetica 55 Roman"/>
            </a:endParaRPr>
          </a:p>
          <a:p>
            <a:r>
              <a:rPr lang="en-US" sz="1600" b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9 G</a:t>
            </a:r>
          </a:p>
          <a:p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Helvetica 55 Roman"/>
                <a:cs typeface="Helvetica 55 Roman"/>
              </a:rPr>
              <a:t>10%</a:t>
            </a:r>
            <a:r>
              <a:rPr lang="en-US" sz="1050" b="1" dirty="0" smtClean="0">
                <a:solidFill>
                  <a:schemeClr val="accent6">
                    <a:lumMod val="75000"/>
                  </a:schemeClr>
                </a:solidFill>
                <a:latin typeface="Helvetica 55 Roman"/>
                <a:cs typeface="Helvetica 55 Roman"/>
              </a:rPr>
              <a:t> CR</a:t>
            </a:r>
            <a:endParaRPr lang="en-US" sz="1600" b="1" dirty="0">
              <a:solidFill>
                <a:schemeClr val="accent6">
                  <a:lumMod val="75000"/>
                </a:schemeClr>
              </a:solidFill>
              <a:latin typeface="Helvetica 55 Roman"/>
              <a:cs typeface="Helvetica 55 Roman"/>
            </a:endParaRPr>
          </a:p>
          <a:p>
            <a:endParaRPr lang="en-CA" sz="1400" dirty="0" smtClean="0">
              <a:solidFill>
                <a:srgbClr val="404040"/>
              </a:solidFill>
              <a:latin typeface="Helvetica 55 Roman"/>
              <a:cs typeface="Helvetica 55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9932" y="2039898"/>
            <a:ext cx="840295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b="1" u="sng" dirty="0" smtClean="0">
              <a:solidFill>
                <a:srgbClr val="7F7F7F"/>
              </a:solidFill>
              <a:latin typeface="Helvetica 55 Roman"/>
              <a:cs typeface="Helvetica 55 Roman"/>
            </a:endParaRPr>
          </a:p>
          <a:p>
            <a:endParaRPr lang="en-US" sz="1200" dirty="0" smtClean="0">
              <a:solidFill>
                <a:srgbClr val="7F7F7F"/>
              </a:solidFill>
              <a:latin typeface="Helvetica 55 Roman"/>
              <a:cs typeface="Helvetica 55 Roman"/>
            </a:endParaRPr>
          </a:p>
          <a:p>
            <a:r>
              <a:rPr lang="en-US" sz="1200" dirty="0" smtClean="0">
                <a:solidFill>
                  <a:srgbClr val="7F7F7F"/>
                </a:solidFill>
                <a:latin typeface="Helvetica 55 Roman"/>
                <a:cs typeface="Helvetica 55 Roman"/>
              </a:rPr>
              <a:t>3600C</a:t>
            </a:r>
            <a:endParaRPr lang="en-US" sz="1400" dirty="0">
              <a:solidFill>
                <a:srgbClr val="7F7F7F"/>
              </a:solidFill>
              <a:latin typeface="Helvetica 55 Roman"/>
              <a:cs typeface="Helvetica 55 Roman"/>
            </a:endParaRPr>
          </a:p>
          <a:p>
            <a:r>
              <a:rPr lang="en-US" sz="1600" b="1" dirty="0" smtClean="0">
                <a:solidFill>
                  <a:srgbClr val="7F7F7F"/>
                </a:solidFill>
                <a:latin typeface="Helvetica 55 Roman"/>
                <a:cs typeface="Helvetica 55 Roman"/>
              </a:rPr>
              <a:t>25 G</a:t>
            </a:r>
          </a:p>
          <a:p>
            <a:r>
              <a:rPr lang="en-US" sz="1600" b="1" dirty="0" smtClean="0">
                <a:solidFill>
                  <a:srgbClr val="7F7F7F"/>
                </a:solidFill>
                <a:latin typeface="Helvetica 55 Roman"/>
                <a:cs typeface="Helvetica 55 Roman"/>
              </a:rPr>
              <a:t>10%</a:t>
            </a:r>
            <a:r>
              <a:rPr lang="en-US" sz="1050" b="1" dirty="0" smtClean="0">
                <a:solidFill>
                  <a:srgbClr val="7F7F7F"/>
                </a:solidFill>
                <a:latin typeface="Helvetica 55 Roman"/>
                <a:cs typeface="Helvetica 55 Roman"/>
              </a:rPr>
              <a:t> CR</a:t>
            </a:r>
            <a:endParaRPr lang="en-US" sz="1600" b="1" dirty="0">
              <a:solidFill>
                <a:srgbClr val="7F7F7F"/>
              </a:solidFill>
              <a:latin typeface="Helvetica 55 Roman"/>
              <a:cs typeface="Helvetica 55 Roman"/>
            </a:endParaRPr>
          </a:p>
          <a:p>
            <a:endParaRPr lang="en-CA" sz="1400" dirty="0" smtClean="0">
              <a:solidFill>
                <a:srgbClr val="7F7F7F"/>
              </a:solidFill>
              <a:latin typeface="Helvetica 55 Roman"/>
              <a:cs typeface="Helvetica 55 Roman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8503862" y="4292915"/>
            <a:ext cx="219364" cy="219363"/>
          </a:xfrm>
          <a:prstGeom prst="ellipse">
            <a:avLst/>
          </a:prstGeom>
          <a:solidFill>
            <a:srgbClr val="FFFFFF"/>
          </a:solidFill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88819" y="3848287"/>
            <a:ext cx="94134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 smtClean="0">
              <a:solidFill>
                <a:srgbClr val="404040"/>
              </a:solidFill>
              <a:latin typeface="Helvetica 55 Roman"/>
              <a:cs typeface="Helvetica 55 Roman"/>
            </a:endParaRPr>
          </a:p>
          <a:p>
            <a:endParaRPr lang="en-US" sz="1200" dirty="0" smtClean="0">
              <a:solidFill>
                <a:srgbClr val="404040"/>
              </a:solidFill>
              <a:latin typeface="Helvetica 55 Roman"/>
              <a:cs typeface="Helvetica 55 Roman"/>
            </a:endParaRPr>
          </a:p>
          <a:p>
            <a:r>
              <a:rPr lang="en-US" sz="1200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3240C</a:t>
            </a:r>
            <a:endParaRPr lang="en-US" sz="1400" b="1" dirty="0">
              <a:solidFill>
                <a:srgbClr val="404040"/>
              </a:solidFill>
              <a:latin typeface="Helvetica 55 Roman"/>
              <a:cs typeface="Helvetica 55 Roman"/>
            </a:endParaRPr>
          </a:p>
          <a:p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Helvetica 55 Roman"/>
                <a:cs typeface="Helvetica 55 Roman"/>
              </a:rPr>
              <a:t>3.2 G</a:t>
            </a:r>
          </a:p>
          <a:p>
            <a:r>
              <a:rPr lang="en-US" sz="1600" b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100%</a:t>
            </a:r>
            <a:r>
              <a:rPr lang="en-US" sz="1050" b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 CR</a:t>
            </a:r>
            <a:endParaRPr lang="en-US" sz="1800" b="1" dirty="0">
              <a:solidFill>
                <a:srgbClr val="404040"/>
              </a:solidFill>
              <a:latin typeface="Helvetica 55 Roman"/>
              <a:cs typeface="Helvetica 55 Roman"/>
            </a:endParaRPr>
          </a:p>
          <a:p>
            <a:endParaRPr lang="en-CA" sz="1400" dirty="0" smtClean="0">
              <a:solidFill>
                <a:srgbClr val="404040"/>
              </a:solidFill>
              <a:latin typeface="Helvetica 55 Roman"/>
              <a:cs typeface="Helvetica 55 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87038" y="3848286"/>
            <a:ext cx="94769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b="1" u="sng" dirty="0" smtClean="0">
              <a:solidFill>
                <a:schemeClr val="bg1">
                  <a:lumMod val="50000"/>
                </a:schemeClr>
              </a:solidFill>
              <a:latin typeface="Helvetica 55 Roman"/>
              <a:cs typeface="Helvetica 55 Roman"/>
            </a:endParaRPr>
          </a:p>
          <a:p>
            <a:endParaRPr lang="en-US" sz="1200" dirty="0" smtClean="0">
              <a:solidFill>
                <a:schemeClr val="bg1">
                  <a:lumMod val="50000"/>
                </a:schemeClr>
              </a:solidFill>
              <a:latin typeface="Helvetica 55 Roman"/>
              <a:cs typeface="Helvetica 55 Roman"/>
            </a:endParaRPr>
          </a:p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3600C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Helvetica 55 Roman"/>
              <a:cs typeface="Helvetica 55 Roman"/>
            </a:endParaRPr>
          </a:p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6 G</a:t>
            </a:r>
          </a:p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100%</a:t>
            </a:r>
            <a:r>
              <a:rPr lang="en-US" sz="1050" b="1" dirty="0" smtClean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 CR</a:t>
            </a:r>
            <a:endParaRPr lang="en-US" sz="1800" b="1" dirty="0">
              <a:solidFill>
                <a:schemeClr val="bg1">
                  <a:lumMod val="50000"/>
                </a:schemeClr>
              </a:solidFill>
              <a:latin typeface="Helvetica 55 Roman"/>
              <a:cs typeface="Helvetica 55 Roman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8470106" y="2569735"/>
            <a:ext cx="297697" cy="297696"/>
          </a:xfrm>
          <a:prstGeom prst="ellipse">
            <a:avLst/>
          </a:prstGeom>
          <a:solidFill>
            <a:schemeClr val="tx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56461" y="2163390"/>
            <a:ext cx="110566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 smtClean="0">
              <a:solidFill>
                <a:srgbClr val="008000"/>
              </a:solidFill>
              <a:latin typeface="Helvetica 55 Roman"/>
              <a:cs typeface="Helvetica 55 Roman"/>
            </a:endParaRPr>
          </a:p>
          <a:p>
            <a:endParaRPr lang="en-US" sz="1200" dirty="0" smtClean="0">
              <a:solidFill>
                <a:srgbClr val="008000"/>
              </a:solidFill>
              <a:latin typeface="Helvetica 55 Roman"/>
              <a:cs typeface="Helvetica 55 Roman"/>
            </a:endParaRPr>
          </a:p>
          <a:p>
            <a:r>
              <a:rPr lang="en-US" sz="1200" dirty="0" smtClean="0">
                <a:latin typeface="Helvetica 55 Roman"/>
                <a:cs typeface="Helvetica 55 Roman"/>
              </a:rPr>
              <a:t>3240C</a:t>
            </a:r>
            <a:endParaRPr lang="en-US" sz="1400" b="1" dirty="0" smtClean="0">
              <a:latin typeface="Helvetica 55 Roman"/>
              <a:cs typeface="Helvetica 55 Roman"/>
            </a:endParaRPr>
          </a:p>
          <a:p>
            <a:r>
              <a:rPr lang="en-US" sz="2000" b="1" dirty="0" smtClean="0">
                <a:latin typeface="Helvetica 55 Roman"/>
                <a:cs typeface="Helvetica 55 Roman"/>
              </a:rPr>
              <a:t>6 G</a:t>
            </a:r>
          </a:p>
          <a:p>
            <a:r>
              <a:rPr lang="en-US" sz="2000" b="1" dirty="0" smtClean="0">
                <a:latin typeface="Helvetica 55 Roman"/>
                <a:cs typeface="Helvetica 55 Roman"/>
              </a:rPr>
              <a:t>100%</a:t>
            </a:r>
            <a:r>
              <a:rPr lang="en-US" sz="1200" b="1" dirty="0" smtClean="0">
                <a:latin typeface="Helvetica 55 Roman"/>
                <a:cs typeface="Helvetica 55 Roman"/>
              </a:rPr>
              <a:t> CR</a:t>
            </a:r>
            <a:endParaRPr lang="en-US" sz="2000" b="1" dirty="0">
              <a:latin typeface="Helvetica 55 Roman"/>
              <a:cs typeface="Helvetica 55 Roman"/>
            </a:endParaRPr>
          </a:p>
          <a:p>
            <a:endParaRPr lang="en-CA" sz="1400" dirty="0" smtClean="0">
              <a:solidFill>
                <a:srgbClr val="008000"/>
              </a:solidFill>
              <a:latin typeface="Helvetica 55 Roman"/>
              <a:cs typeface="Helvetica 55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98541" y="2163390"/>
            <a:ext cx="110479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b="1" u="sng" dirty="0" smtClean="0">
              <a:solidFill>
                <a:srgbClr val="7F7F7F"/>
              </a:solidFill>
              <a:latin typeface="Helvetica 55 Roman"/>
              <a:cs typeface="Helvetica 55 Roman"/>
            </a:endParaRPr>
          </a:p>
          <a:p>
            <a:endParaRPr lang="en-US" sz="1200" dirty="0" smtClean="0">
              <a:solidFill>
                <a:srgbClr val="7F7F7F"/>
              </a:solidFill>
              <a:latin typeface="Helvetica 55 Roman"/>
              <a:cs typeface="Helvetica 55 Roman"/>
            </a:endParaRPr>
          </a:p>
          <a:p>
            <a:r>
              <a:rPr lang="en-US" sz="1200" dirty="0" smtClean="0">
                <a:solidFill>
                  <a:srgbClr val="7F7F7F"/>
                </a:solidFill>
                <a:latin typeface="Helvetica 55 Roman"/>
                <a:cs typeface="Helvetica 55 Roman"/>
              </a:rPr>
              <a:t>3600C</a:t>
            </a:r>
            <a:endParaRPr lang="en-US" sz="1400" b="1" dirty="0" smtClean="0">
              <a:solidFill>
                <a:srgbClr val="7F7F7F"/>
              </a:solidFill>
              <a:latin typeface="Helvetica 55 Roman"/>
              <a:cs typeface="Helvetica 55 Roman"/>
            </a:endParaRPr>
          </a:p>
          <a:p>
            <a:r>
              <a:rPr lang="en-US" sz="2000" b="1" dirty="0" smtClean="0">
                <a:solidFill>
                  <a:srgbClr val="7F7F7F"/>
                </a:solidFill>
                <a:latin typeface="Helvetica 55 Roman"/>
                <a:cs typeface="Helvetica 55 Roman"/>
              </a:rPr>
              <a:t>7.4G</a:t>
            </a:r>
          </a:p>
          <a:p>
            <a:r>
              <a:rPr lang="en-US" sz="2000" b="1" dirty="0" smtClean="0">
                <a:solidFill>
                  <a:srgbClr val="7F7F7F"/>
                </a:solidFill>
                <a:latin typeface="Helvetica 55 Roman"/>
                <a:cs typeface="Helvetica 55 Roman"/>
              </a:rPr>
              <a:t>100%</a:t>
            </a:r>
            <a:r>
              <a:rPr lang="en-US" sz="1200" b="1" dirty="0" smtClean="0">
                <a:solidFill>
                  <a:srgbClr val="7F7F7F"/>
                </a:solidFill>
                <a:latin typeface="Helvetica 55 Roman"/>
                <a:cs typeface="Helvetica 55 Roman"/>
              </a:rPr>
              <a:t> CR</a:t>
            </a:r>
            <a:endParaRPr lang="en-US" sz="2000" b="1" dirty="0">
              <a:solidFill>
                <a:srgbClr val="7F7F7F"/>
              </a:solidFill>
              <a:latin typeface="Helvetica 55 Roman"/>
              <a:cs typeface="Helvetica 55 Roman"/>
            </a:endParaRPr>
          </a:p>
          <a:p>
            <a:endParaRPr lang="en-CA" sz="1400" dirty="0" smtClean="0">
              <a:solidFill>
                <a:srgbClr val="7F7F7F"/>
              </a:solidFill>
              <a:latin typeface="Helvetica 55 Roman"/>
              <a:cs typeface="Helvetica 55 Roman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1584400" y="2060844"/>
            <a:ext cx="979393" cy="23963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Arial" charset="0"/>
              </a:rPr>
              <a:t>  FLOW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chemeClr val="accent4"/>
              </a:solidFill>
              <a:effectLst/>
              <a:latin typeface="Arial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6169529" y="3926620"/>
            <a:ext cx="979393" cy="23963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Arial" charset="0"/>
              </a:rPr>
              <a:t>  PROXY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chemeClr val="accent4"/>
              </a:solidFill>
              <a:effectLst/>
              <a:latin typeface="Arial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6190146" y="2180661"/>
            <a:ext cx="1429354" cy="287561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DEEP FLOW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40816" y="6302350"/>
            <a:ext cx="37738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Helvetica 55 Roman"/>
                <a:cs typeface="Helvetica 55 Roman"/>
              </a:rPr>
              <a:t>Note: Results from Prelim testing. Performance Characteristics dependent on models </a:t>
            </a:r>
          </a:p>
        </p:txBody>
      </p:sp>
    </p:spTree>
    <p:extLst>
      <p:ext uri="{BB962C8B-B14F-4D97-AF65-F5344CB8AC3E}">
        <p14:creationId xmlns:p14="http://schemas.microsoft.com/office/powerpoint/2010/main" val="1897331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  <p:bldP spid="15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2868613" algn="l"/>
              </a:tabLst>
            </a:pPr>
            <a:r>
              <a:rPr lang="en-US" dirty="0"/>
              <a:t>IPS Engine V3 - Features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1"/>
          </p:nvPr>
        </p:nvSpPr>
        <p:spPr>
          <a:xfrm>
            <a:off x="384371" y="4277451"/>
            <a:ext cx="8229600" cy="1869137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accent4"/>
                </a:solidFill>
              </a:rPr>
              <a:t>Enhanced Rate Based Detection</a:t>
            </a:r>
          </a:p>
          <a:p>
            <a:r>
              <a:rPr lang="en-US" sz="2000" dirty="0" smtClean="0"/>
              <a:t>New GUI configuration</a:t>
            </a:r>
          </a:p>
          <a:p>
            <a:pPr lvl="1"/>
            <a:r>
              <a:rPr lang="en-US" sz="1800" dirty="0" smtClean="0"/>
              <a:t>Organized separately from signatures </a:t>
            </a:r>
          </a:p>
          <a:p>
            <a:r>
              <a:rPr lang="en-US" sz="2000" dirty="0" smtClean="0"/>
              <a:t>Advanced “Track” options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15590"/>
          <a:stretch/>
        </p:blipFill>
        <p:spPr>
          <a:xfrm>
            <a:off x="1102193" y="1284135"/>
            <a:ext cx="6649093" cy="2597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2914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xmlns:p14="http://schemas.microsoft.com/office/powerpoint/2010/main" advTm="5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2868613" algn="l"/>
              </a:tabLst>
            </a:pPr>
            <a:r>
              <a:rPr lang="en-US" dirty="0"/>
              <a:t>IPS Engine V3 - Features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1"/>
          </p:nvPr>
        </p:nvSpPr>
        <p:spPr>
          <a:xfrm>
            <a:off x="2822222" y="1476620"/>
            <a:ext cx="6096000" cy="4587739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accent4"/>
                </a:solidFill>
              </a:rPr>
              <a:t>Improved Detection</a:t>
            </a:r>
            <a:endParaRPr lang="en-US" sz="2000" dirty="0" smtClean="0"/>
          </a:p>
          <a:p>
            <a:r>
              <a:rPr lang="en-US" sz="2000" dirty="0" smtClean="0"/>
              <a:t>Replaces ignore-session-bytes with dynamic scanning</a:t>
            </a:r>
          </a:p>
          <a:p>
            <a:pPr lvl="1"/>
            <a:r>
              <a:rPr lang="en-US" sz="1800" dirty="0" smtClean="0"/>
              <a:t>Prevents evasions while maintaining performance automatically</a:t>
            </a:r>
          </a:p>
          <a:p>
            <a:pPr lvl="1"/>
            <a:r>
              <a:rPr lang="en-US" sz="1800" dirty="0" smtClean="0"/>
              <a:t>More effective against file based exploits</a:t>
            </a:r>
          </a:p>
          <a:p>
            <a:pPr lvl="1"/>
            <a:r>
              <a:rPr lang="en-US" sz="1800" dirty="0" smtClean="0"/>
              <a:t>Previous CLI command removed</a:t>
            </a:r>
          </a:p>
          <a:p>
            <a:endParaRPr lang="en-US" sz="2000" dirty="0" smtClean="0"/>
          </a:p>
          <a:p>
            <a:r>
              <a:rPr lang="en-US" sz="2000" dirty="0" smtClean="0"/>
              <a:t>Tracks and reports applications on IPv6</a:t>
            </a:r>
          </a:p>
          <a:p>
            <a:pPr>
              <a:buNone/>
            </a:pPr>
            <a:endParaRPr lang="en-US" sz="2000" dirty="0" smtClean="0"/>
          </a:p>
        </p:txBody>
      </p:sp>
      <p:pic>
        <p:nvPicPr>
          <p:cNvPr id="25602" name="Picture 2" descr="http://www.parascript.com/wp-content/uploads/2013/08/icon33Detection.png"/>
          <p:cNvPicPr>
            <a:picLocks noChangeAspect="1" noChangeArrowheads="1"/>
          </p:cNvPicPr>
          <p:nvPr/>
        </p:nvPicPr>
        <p:blipFill>
          <a:blip r:embed="rId2"/>
          <a:srcRect l="42314"/>
          <a:stretch>
            <a:fillRect/>
          </a:stretch>
        </p:blipFill>
        <p:spPr bwMode="auto">
          <a:xfrm>
            <a:off x="0" y="1566334"/>
            <a:ext cx="3296708" cy="428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425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xmlns:p14="http://schemas.microsoft.com/office/powerpoint/2010/main" advTm="5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Inline SSL Inspection Engine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SSL Inspection for flow based UTM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New additional engine that integrates with IPS engine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Previously it’s routed to proxy based SSL inspection engine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Vastly improved performance 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dependent on models – most significant on CP8, multi-core CPUs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Allows similar SSL inspection options for flow based UTM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Either </a:t>
            </a:r>
            <a:r>
              <a:rPr lang="en-US" sz="1800" dirty="0" smtClean="0"/>
              <a:t>SSL </a:t>
            </a:r>
            <a:r>
              <a:rPr lang="en-US" sz="1800" dirty="0"/>
              <a:t>Certificate Inspection or Full SSL </a:t>
            </a:r>
            <a:r>
              <a:rPr lang="en-US" sz="1800" dirty="0" smtClean="0"/>
              <a:t>Inspection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Traffic exemptions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Adds SPDY protocol support for application control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Protocol </a:t>
            </a:r>
            <a:r>
              <a:rPr lang="en-US" sz="1800" dirty="0"/>
              <a:t>that manipulates HTTP traffic </a:t>
            </a:r>
            <a:r>
              <a:rPr lang="en-US" sz="1800" dirty="0" smtClean="0"/>
              <a:t>that reduces </a:t>
            </a:r>
            <a:r>
              <a:rPr lang="en-US" sz="1800" dirty="0"/>
              <a:t>web page load latency and improving web security</a:t>
            </a:r>
            <a:endParaRPr lang="en-US" sz="1800" dirty="0" smtClean="0"/>
          </a:p>
          <a:p>
            <a:pPr lvl="1"/>
            <a:endParaRPr lang="en-US" sz="1800" dirty="0" smtClean="0"/>
          </a:p>
          <a:p>
            <a:endParaRPr lang="en-US" sz="2000" dirty="0" smtClean="0"/>
          </a:p>
          <a:p>
            <a:pPr lvl="1"/>
            <a:endParaRPr lang="en-US" sz="1800" dirty="0" smtClean="0"/>
          </a:p>
          <a:p>
            <a:endParaRPr lang="en-US" sz="2000" dirty="0"/>
          </a:p>
        </p:txBody>
      </p:sp>
      <p:sp>
        <p:nvSpPr>
          <p:cNvPr id="24578" name="AutoShape 2" descr="data:image/jpeg;base64,/9j/4AAQSkZJRgABAQAAAQABAAD/2wCEAAkGBxIQEBQUDxISFRUWFBQUFhAVEhMUEBQXFRQWFxUSFhQZHCgiGBolGxQUITEhJSkrLi4uFx8zODMsNygtLisBCgoKDg0OGxAQGzckHCU0LCwsLCwtLCw1LCssLCwsLCwsLCwsLCwsLCwsLCwsLCssLCwsLCwsLCwsLCwsNywsLP/AABEIAJ8BPgMBIgACEQEDEQH/xAAcAAEAAQUBAQAAAAAAAAAAAAAABQIEBgcIAwH/xABJEAABAwIBBgoGBggFBQEAAAABAAIDBBESBQYTITFRFRYXQVJhcZKT0gcUIjKRoSNTcoGxsiQ1QnOiwcLRM2JjgtNDg7PD8CX/xAAYAQEBAQEBAAAAAAAAAAAAAAAAAwIBBP/EACURAQACAgIABgIDAAAAAAAAAAABAgMRBDESEyEiQVEUQjJSYf/aAAwDAQACEQMRAD8A3iiIgIiICIiAiIgIiICIiAiIgIiICIiAiIgIiICIiAiIgIiICIiAiIgIiICIiAiIgIiICIiAiIgIiICIiAiIgIiICIiAiIgIiICIiAiIgIiICIiAiIgIiICIiAiIgIiICIiAiIgIiICIhQQGc+dMVCAHAvkdrbGCBq3uPMFgk3pArnG8YY0btHi+aii71ytkdISQXOd/tDrBvzCyaIBos0WG4IIvj3lDezwU495Q3s8FS+NMaCI495Q3s8FOPeUN7PBUvjTGgiOPeUN7PBTj3lDezwVL40xoIjj3lDezwU495Q3s8FS+NMaCI495Q3s8FOPeUN7PBUvjTGgiOPeUN7PBTj3lDezwVL40xoIjj3lDezwU495Q3s8FS+NMaCI495Q3s8FOPeUN7PBUvjTGgiOPeUN7PBTj3lDezwVL40xoIjj3lDezwU495Q3s8FS+NMaCI495Q3s8FOPeUN7PBUvjTGgiOPeUN7PBTj3lDezwVL40xoIjj3lDezwU495Q3s8FS+NMaCI495Q3s8FOPeUN7PBUvjTGgiW5+14OvARu0VvmstzWz4jqnCKZujlOoG4LHnqPMepQ5dfbr6li2cFGInNfH7NzzczhruPkg3gij836wz0sMh2uYCe3YfwUggIiICIiAvjth7F9Xx2w9iDRubxtO77DvzNWSaRYvkQ2md9l35mqe0iC60ipdMALk2VvpFdZtZMFbUO0l9FFtbfU55tYHqsT8EHi2sB90Pd2NJXpjf8AVS9xbHgpo4xZjGtA3ABV+st6Te8FzbumtTI4bWSDtaV9Et1srE1w5iPuIWO525MZojLG0Ncy17C2IE2N/jdNmmMaReLqxt7C5O4An8Fay4pHxxRn2pHBt9w/aPwutk5JyLDTMDWMbfneRdxPOblNmmBtlcdkcp/2FVY3/Vyd1bKMrW6iQOq4CCZp2EHsIKbNNaCbfcdoIX0yLYNbk+KZpa9jdY96wxDrBWtawFhex21tx/b5WSJNPSOrxC7WvIOwhpsV7BxsCWuAJIFxa9rX1feFmGZgHqEGoe4eb/M5RmfZs6C3+r/QmzSC0iaRWukTSLri60iaRWukTSIJOhpXTEhpAAFy5xs0Dr+KqqKTCzG2SN7cQaSwnUTe17gblTkN8hMgjax92e1E82xC42daqqqVjaVz3QGnLXswtxktkvfVhvrIQe9Rk3Ruwvnha6wOEl97HZ+yvKGiLmB7pI2NJIaXkjFa+wAHcrzL8RNQSKLS/Rs+mxEX1bLX5lH5RoXz09Lo2YgzG1zRb2TuI+4oPbg1+l0eJtyzGHXOBzQAbg2vzhW+ToDOXBhHstc4k3tZu3YFeZMpdBVRtkfdzoH2YXE4PdszXqHZ1KnNyikg0rpmljRFILuItcnUNqDzhosUTJTLExr/AHcRcDz7m9Sq4NfpWx4mXc3G19zgLbXve1/kraSWnbQUfrMcr9uEMw6j7e27h1qUZrrKbCPozSu0cf7Vraw7rvfnQR1XC2NpdponWIGFpcXE3tqu1W2kX3KMRDHH1IRAO/xS6/7W3bz/AM1Z6RBd6RQuc7rsZ9o/gpDSKJzgddrO0/gg2nmR+r6f93/MqcUHmR+r6f8Ad/zKnEBERAREQF8fsPYvqpk2HsKDQOSKpplNiPdP5gpsTDesIyY60h+yfxClRP1oMi0qyz0bn6KfeZdfwK1oKsjnKyv0e5bbFI+OV4aH+0CdQuLar7Bqup5N+H0ar2znOp0nqsmixYvZ902dbEL2PYtcGq3ud95ddbVbIHDUQR1awrWXJsLr4oma/wDKFCufXak49sMyDnL6tiD8cgOwYgQNm8qRr88GyxPZonDECLktsOvapmTIFK7bE37rj8FB5dzXjZE+SAkFoLiy9wQNZ29V1uuaky5NLRCIzaINfT35g/44HLZ4etLZPyqyOaOTFbC4X1HYdR+RW2qOvZM0Oje1wIvqIJ+HMmW01kpG4a6ylUSCZ4mdJixO2l1rX9m3Nssqcn5VMUjXh7rAglod7w3WJstkT0sb/fY1x3loJ+KtJMiUx2ws+Flz8iPmDy5RQz6b9S/4t8yxfKtaJZJZAMIeb4TtHsgc3Yswqs1KZ/ugsO9rj+BKwHKsRgkkjeRduq99otcFUx3rbpm1ZjtsrMx36BB9g/mcon0gP1wf93+hX+Zr/wBAg+wfzOUN6RZgDT3P1v8AQp0vu+mrV9u2O6VNKrH1lvSHxXz1lvSC9KS/0qaVR/rbekvnrrOl+KCUje4n6PHi/wAmLF8ta+VMcurTOnIB1aR0hF+rFzr3zXyzFG6XG4svHYTCNz8BuNZAabfBXVXVSSUrnCpjqWNkjxus8SMviAtiaNR1oLP9JdrD6q3U+bD8jZeUBl2RPmB2kMc8HtOEqVy9l+aLKmgjeWxt0YEYDcOu/N9y9MuVxpYq99PZj2zsaHADUHYyQN2wIIV0T2vu/S4zsc7Hj+4nWvsglecDnzu/03Pkd/CSqabLtVUCmEjQ5rZ2k1FjjNw/6MnZbX/CFkGccppfWqilOmnMjYyAAfVmuBJeQbE+6BcX95BBiCR1gGyuDdQbZ5a3fq5jtVRjmxg/T4g2wtpMTW9XOArrI9S8ZKDnVmgcZ9c7sTi6+kJbqBOvb9yhxleZlXHo6101yxpkAcBhLm3b7TQguKp0ob9M+pw32PdNgOvV72peBrxzXTPnKk76+eF0rtEwxFsf7IvDG4/MkqE0yCXdXnmsobOGqcWt1852auZVaZWGVX3De0/gg3n6Oz/+XS/uz+ZyyNY56Ov1XS/uz+ZyyNAREQEREBUybD2FVKmTYewoOYKV1nHsP4q60yjnPsvmnQSWmUvkjN+pq48cIaW3trIBuPvWLadbJ9FGUmmOSIn2gcQHV/8AFQ5GS1KeKqmKsWtqUXlDJldRQ6WSV7WhwbhbK47ee17DXqUfHnRVNtaofq32P4rb1ZTsmYWSNDmu2grG3Zh0Z5n9mI/3Xjx86mvfHqtbBbftWWYOc89RM6KZ+MBpcHWaCOrUFnNWbxvB52P/AClQ+RM34KMkwtNztcSSVXnLlRlNSyvkcBdjmtHO5zhhAA2nWVGcsZMvshSKeGnuaooaOSpndFCBiu+wJtqBP9lOwZo5QZ7rsA1m7ZCPk0rH8zMqCKuje82xEtJ5vav/ADK3a2S+sL1cnkXxW18JYsdbxtpkZw1TCR6xJqJB9q+w25+xX2T89KtkjLyl7S5rSwtbrBNttr3WbZRzOpJpC9zC0nbhJAJ32VFHmVSRPa8NJLTcAuJF+xZnmYZr07GC8T2yqOW7Qd4B+IWqfSW4CtPXE0ntu8fyW0cVhtAAGsnUABvK0jnzlhtRWSvYbsADGu16wBe/xJWeFM2tM/BnjUNuZmv/AECn+x/UVjHpYlt6rr+u/wDWshzPd+gwfY/qKu8qZMhqQBOwOwm43i+2xHYFGvIimWZn/VJx+KmmlNON4TTjets8UKP6od5391HZyZu0sFFUyRxAObA8g3JsdWsXO1eyvOpa0REIzx7RG2uNMmmUbp0069rzsiyNl99I5xY1jw5uF0bxdjhcHXz8y9MoZ0yywmGOCnp2Oc1zzFixPw3wglxOrWmZNBDU+s6ZmLRwOe32nNs4OYL+yRfUTtWOZOc6Z0bWi5eWiw60GYuz6lxB7qWlklAA07seM22EgGx+Cssn51TxGcyMin07sckcgOC4JIItrFrn4qWztyPRxQS+qMvJSPhFQ4veQ9rmvDtRNgcTW7N6rp82IKt0FTTgR0hYXTtL3HROZYFmJxxazf4IIiszumlETGwwQxxSiURx4rOcA4e0Sb29sqmDOmdtXLUhrAZbh8OsxOB5iNu7WpHNunpKtldPFQmVsRZoKdsk4c5pda98dySDfXuSloIpa+khlya+mZI9+JrpJiZAIpDYEvuNYB1bkFnTZ3OjhMXqlM+MyGQRvdKWtJxbPav+0VYVWWTJMyQQQw4LHBHiwuIINzc35lkuTKKjqp6iDg6SARibDUaScj6NxAPtOIsbfNa8bUdd+sbD1oJrKeU3VNTLPIGtdJh9lt8IwsawWv1NXhplG6dNOgktMrerfcBWunX0SXQdC+jr9V0v7s/mcsjWOejr9V0v7s/mcsjQEREBERAVMmw9hVSpfsPYUHKdY6zfv/urLTq4yxdrex9vkVD6XrQSGnVxQ5UkgeHwvLHDnH4EHaofS9aaXrXJiJ9JGx6T0p1TQA+OB/WWvDj8HW+SueVmb6iH+PzrV+lTS9ahPFwz+qnm3+2x6n0qVbrhkdOzcQ2Qu+byFiuU8uz1LsVRK555gdTR2AalBaXrTS9apTFSn8YZte1u5SIn3H79d1lGSfSJWU7A28coGzStcSOq7SFg2l600vWu3x1vGrRsraa9NoD0szfUQ/x+dUS+liot7ENODvIkPws9ay0qaXrUvxcP9WvNv9suyxntV1QLZJcLD/02DC347fmoF01xtUfpetNL1q9axWNRDEzM9thUHpMqYYmxshpcLBYXE1//ACK45WKv6ml7s3/Ita6XrTS9ajPGxT+rfm3+2yeVir+ppe7N/wAitcq+kmpqYJIXxU4bIwscWtlxAHnF3kXWAaXrTS9a7HHxRO4q5OS0/KQ06adR+l600vWrMM89H+XqWmfP65K6NkkJjDmxvkNy5h2NaeZpV1kCoyNRVEMra6aXR3OF1NPa4FhsiC1zpetNKg2XkbPqkdJUes0rIGVLXaWVmnkeXFwcLtxO577AobJGcEcOSq2mfK7SSmHRANks4NLsZuBZnNtIWG6XrQyoNgZkZepYKWrhqamSnMwjDJY45HvbhcCbFrXW2W1717UeXaGnr6ScZQqalsb3l7pIZfo2mKQAgaME+0WjVfatc6VNKg2ZkT0hOdU1Pr9S91LIJmsboddi68f+GwPGq2371gTZgPd2XNtuzmVhpU0qCQ06adR+l600vWgkNOrmikuT2KG0vWpDJD7ud2BB0x6Ov1XS/uz+ZyyNY76PG2yXS3+r/qcsiQEREBERAREQc++knNR1LUPuCYZXOcyTmBJJwE22ha6kyNID7NiN97LsGrpWTMLJWte07WuFwVh9V6L6B5uBMz/KyQYf4mlBzZwRNuHeCcETbh3gujeSih6dT4jPInJRQ9Op8RnkQc5cETbh3gnBE24d5dG8lFD06nxGeROSih6dT4jPIg5y4Im3DvBOCJtw7y6N5KKHp1PiM8iclFD06nxGeRBzlwRNuHeTgibcO8F0byUUPTqfEZ5E5KKHp1PiM8iDnLgibcO8E4Im3DvBdG8lFD06nxGeROSih6dT4jPIg5y4Im3DvBOCJtw7wXRvJRQ9Op8RnkTkooenU+IzyIOcuCJtw7ycETbh3gujeSih6dT4jPInJRQ9Op8RnkQc5cETbh3gnBE24d4Lo3kooenU+IzyJyUUPTqfEZ5EHOXBE24d4JwRNuHeC6N5KKHp1PiM8iclFD06nxGeRBzlwRNuHeCcETbh3gujeSih6dT4jPInJRQ9Op8RnkQc5cETbh3gnBE24d5dG8lFD06nxGeROSih6dT4jPIg5y4Im3DvBOCJtw7wXRvJRQ9Op8RnkTkooenU+IzyIOcuCJtw7wXzgmXcO8F0dyUUPTqfEZ5E5J6Dp1PiM8iDnHgmXcO8E4Jl3DvBdHck9B06nxGeROSeg6dT4jPIg5yGSJee3eWU5p5tyVErYYAS5xGJ/Mwc7juAstzReiqgBuXVDuoyNsfgwLK8j5HgpGYKeNrG89tpO8nnKD2ybRiCGOJuxjQ0fcNquURAREQEREBERAREQEREBERAREQEREBERAREQEREBERAREQEREBERAREQEREBERAREQEREBERAREQEREBERAREQEREBERAREQEREBERAREQEREBERAREQEREBERAREQEREBERAREQERE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0" name="AutoShape 4" descr="data:image/jpeg;base64,/9j/4AAQSkZJRgABAQAAAQABAAD/2wCEAAkGBxIQEBQUDxISFRUWFBQUFhAVEhMUEBQXFRQWFxUSFhQZHCgiGBolGxQUITEhJSkrLi4uFx8zODMsNygtLisBCgoKDg0OGxAQGzckHCU0LCwsLCwtLCw1LCssLCwsLCwsLCwsLCwsLCwsLCwsLCssLCwsLCwsLCwsLCwsNywsLP/AABEIAJ8BPgMBIgACEQEDEQH/xAAcAAEAAQUBAQAAAAAAAAAAAAAABQIEBgcIAwH/xABJEAABAwIBBgoGBggFBQEAAAABAAIDBBESBQYTITFRFRYXQVJhcZKT0gcUIjKRoSNTcoGxsiQ1QnOiwcLRM2JjgtNDg7PD8CX/xAAYAQEBAQEBAAAAAAAAAAAAAAAAAwIBBP/EACURAQACAgIABgIDAAAAAAAAAAABAgMRBDESEyEiQVEUQjJSYf/aAAwDAQACEQMRAD8A3iiIgIiICIiAiIgIiICIiAiIgIiICIiAiIgIiICIiAiIgIiICIiAiIgIiICIiAiIgIiICIiAiIgIiICIiAiIgIiICIiAiIgIiICIiAiIgIiICIiAiIgIiICIiAiIgIiICIiAiIgIiICIhQQGc+dMVCAHAvkdrbGCBq3uPMFgk3pArnG8YY0btHi+aii71ytkdISQXOd/tDrBvzCyaIBos0WG4IIvj3lDezwU495Q3s8FS+NMaCI495Q3s8FOPeUN7PBUvjTGgiOPeUN7PBTj3lDezwVL40xoIjj3lDezwU495Q3s8FS+NMaCI495Q3s8FOPeUN7PBUvjTGgiOPeUN7PBTj3lDezwVL40xoIjj3lDezwU495Q3s8FS+NMaCI495Q3s8FOPeUN7PBUvjTGgiOPeUN7PBTj3lDezwVL40xoIjj3lDezwU495Q3s8FS+NMaCI495Q3s8FOPeUN7PBUvjTGgiOPeUN7PBTj3lDezwVL40xoIjj3lDezwU495Q3s8FS+NMaCI495Q3s8FOPeUN7PBUvjTGgiW5+14OvARu0VvmstzWz4jqnCKZujlOoG4LHnqPMepQ5dfbr6li2cFGInNfH7NzzczhruPkg3gij836wz0sMh2uYCe3YfwUggIiICIiAvjth7F9Xx2w9iDRubxtO77DvzNWSaRYvkQ2md9l35mqe0iC60ipdMALk2VvpFdZtZMFbUO0l9FFtbfU55tYHqsT8EHi2sB90Pd2NJXpjf8AVS9xbHgpo4xZjGtA3ABV+st6Te8FzbumtTI4bWSDtaV9Et1srE1w5iPuIWO525MZojLG0Ncy17C2IE2N/jdNmmMaReLqxt7C5O4An8Fay4pHxxRn2pHBt9w/aPwutk5JyLDTMDWMbfneRdxPOblNmmBtlcdkcp/2FVY3/Vyd1bKMrW6iQOq4CCZp2EHsIKbNNaCbfcdoIX0yLYNbk+KZpa9jdY96wxDrBWtawFhex21tx/b5WSJNPSOrxC7WvIOwhpsV7BxsCWuAJIFxa9rX1feFmGZgHqEGoe4eb/M5RmfZs6C3+r/QmzSC0iaRWukTSLri60iaRWukTSIJOhpXTEhpAAFy5xs0Dr+KqqKTCzG2SN7cQaSwnUTe17gblTkN8hMgjax92e1E82xC42daqqqVjaVz3QGnLXswtxktkvfVhvrIQe9Rk3Ruwvnha6wOEl97HZ+yvKGiLmB7pI2NJIaXkjFa+wAHcrzL8RNQSKLS/Rs+mxEX1bLX5lH5RoXz09Lo2YgzG1zRb2TuI+4oPbg1+l0eJtyzGHXOBzQAbg2vzhW+ToDOXBhHstc4k3tZu3YFeZMpdBVRtkfdzoH2YXE4PdszXqHZ1KnNyikg0rpmljRFILuItcnUNqDzhosUTJTLExr/AHcRcDz7m9Sq4NfpWx4mXc3G19zgLbXve1/kraSWnbQUfrMcr9uEMw6j7e27h1qUZrrKbCPozSu0cf7Vraw7rvfnQR1XC2NpdponWIGFpcXE3tqu1W2kX3KMRDHH1IRAO/xS6/7W3bz/AM1Z6RBd6RQuc7rsZ9o/gpDSKJzgddrO0/gg2nmR+r6f93/MqcUHmR+r6f8Ad/zKnEBERAREQF8fsPYvqpk2HsKDQOSKpplNiPdP5gpsTDesIyY60h+yfxClRP1oMi0qyz0bn6KfeZdfwK1oKsjnKyv0e5bbFI+OV4aH+0CdQuLar7Bqup5N+H0ar2znOp0nqsmixYvZ902dbEL2PYtcGq3ud95ddbVbIHDUQR1awrWXJsLr4oma/wDKFCufXak49sMyDnL6tiD8cgOwYgQNm8qRr88GyxPZonDECLktsOvapmTIFK7bE37rj8FB5dzXjZE+SAkFoLiy9wQNZ29V1uuaky5NLRCIzaINfT35g/44HLZ4etLZPyqyOaOTFbC4X1HYdR+RW2qOvZM0Oje1wIvqIJ+HMmW01kpG4a6ylUSCZ4mdJixO2l1rX9m3Nssqcn5VMUjXh7rAglod7w3WJstkT0sb/fY1x3loJ+KtJMiUx2ws+Flz8iPmDy5RQz6b9S/4t8yxfKtaJZJZAMIeb4TtHsgc3Yswqs1KZ/ugsO9rj+BKwHKsRgkkjeRduq99otcFUx3rbpm1ZjtsrMx36BB9g/mcon0gP1wf93+hX+Zr/wBAg+wfzOUN6RZgDT3P1v8AQp0vu+mrV9u2O6VNKrH1lvSHxXz1lvSC9KS/0qaVR/rbekvnrrOl+KCUje4n6PHi/wAmLF8ta+VMcurTOnIB1aR0hF+rFzr3zXyzFG6XG4svHYTCNz8BuNZAabfBXVXVSSUrnCpjqWNkjxus8SMviAtiaNR1oLP9JdrD6q3U+bD8jZeUBl2RPmB2kMc8HtOEqVy9l+aLKmgjeWxt0YEYDcOu/N9y9MuVxpYq99PZj2zsaHADUHYyQN2wIIV0T2vu/S4zsc7Hj+4nWvsglecDnzu/03Pkd/CSqabLtVUCmEjQ5rZ2k1FjjNw/6MnZbX/CFkGccppfWqilOmnMjYyAAfVmuBJeQbE+6BcX95BBiCR1gGyuDdQbZ5a3fq5jtVRjmxg/T4g2wtpMTW9XOArrI9S8ZKDnVmgcZ9c7sTi6+kJbqBOvb9yhxleZlXHo6101yxpkAcBhLm3b7TQguKp0ob9M+pw32PdNgOvV72peBrxzXTPnKk76+eF0rtEwxFsf7IvDG4/MkqE0yCXdXnmsobOGqcWt1852auZVaZWGVX3De0/gg3n6Oz/+XS/uz+ZyyNY56Ov1XS/uz+ZyyNAREQEREBUybD2FVKmTYewoOYKV1nHsP4q60yjnPsvmnQSWmUvkjN+pq48cIaW3trIBuPvWLadbJ9FGUmmOSIn2gcQHV/8AFQ5GS1KeKqmKsWtqUXlDJldRQ6WSV7WhwbhbK47ee17DXqUfHnRVNtaofq32P4rb1ZTsmYWSNDmu2grG3Zh0Z5n9mI/3Xjx86mvfHqtbBbftWWYOc89RM6KZ+MBpcHWaCOrUFnNWbxvB52P/AClQ+RM34KMkwtNztcSSVXnLlRlNSyvkcBdjmtHO5zhhAA2nWVGcsZMvshSKeGnuaooaOSpndFCBiu+wJtqBP9lOwZo5QZ7rsA1m7ZCPk0rH8zMqCKuje82xEtJ5vav/ADK3a2S+sL1cnkXxW18JYsdbxtpkZw1TCR6xJqJB9q+w25+xX2T89KtkjLyl7S5rSwtbrBNttr3WbZRzOpJpC9zC0nbhJAJ32VFHmVSRPa8NJLTcAuJF+xZnmYZr07GC8T2yqOW7Qd4B+IWqfSW4CtPXE0ntu8fyW0cVhtAAGsnUABvK0jnzlhtRWSvYbsADGu16wBe/xJWeFM2tM/BnjUNuZmv/AECn+x/UVjHpYlt6rr+u/wDWshzPd+gwfY/qKu8qZMhqQBOwOwm43i+2xHYFGvIimWZn/VJx+KmmlNON4TTjets8UKP6od5391HZyZu0sFFUyRxAObA8g3JsdWsXO1eyvOpa0REIzx7RG2uNMmmUbp0069rzsiyNl99I5xY1jw5uF0bxdjhcHXz8y9MoZ0yywmGOCnp2Oc1zzFixPw3wglxOrWmZNBDU+s6ZmLRwOe32nNs4OYL+yRfUTtWOZOc6Z0bWi5eWiw60GYuz6lxB7qWlklAA07seM22EgGx+Cssn51TxGcyMin07sckcgOC4JIItrFrn4qWztyPRxQS+qMvJSPhFQ4veQ9rmvDtRNgcTW7N6rp82IKt0FTTgR0hYXTtL3HROZYFmJxxazf4IIiszumlETGwwQxxSiURx4rOcA4e0Sb29sqmDOmdtXLUhrAZbh8OsxOB5iNu7WpHNunpKtldPFQmVsRZoKdsk4c5pda98dySDfXuSloIpa+khlya+mZI9+JrpJiZAIpDYEvuNYB1bkFnTZ3OjhMXqlM+MyGQRvdKWtJxbPav+0VYVWWTJMyQQQw4LHBHiwuIINzc35lkuTKKjqp6iDg6SARibDUaScj6NxAPtOIsbfNa8bUdd+sbD1oJrKeU3VNTLPIGtdJh9lt8IwsawWv1NXhplG6dNOgktMrerfcBWunX0SXQdC+jr9V0v7s/mcsjWOejr9V0v7s/mcsjQEREBERAVMmw9hVSpfsPYUHKdY6zfv/urLTq4yxdrex9vkVD6XrQSGnVxQ5UkgeHwvLHDnH4EHaofS9aaXrXJiJ9JGx6T0p1TQA+OB/WWvDj8HW+SueVmb6iH+PzrV+lTS9ahPFwz+qnm3+2x6n0qVbrhkdOzcQ2Qu+byFiuU8uz1LsVRK555gdTR2AalBaXrTS9apTFSn8YZte1u5SIn3H79d1lGSfSJWU7A28coGzStcSOq7SFg2l600vWu3x1vGrRsraa9NoD0szfUQ/x+dUS+liot7ENODvIkPws9ay0qaXrUvxcP9WvNv9suyxntV1QLZJcLD/02DC347fmoF01xtUfpetNL1q9axWNRDEzM9thUHpMqYYmxshpcLBYXE1//ACK45WKv6ml7s3/Ita6XrTS9ajPGxT+rfm3+2yeVir+ppe7N/wAitcq+kmpqYJIXxU4bIwscWtlxAHnF3kXWAaXrTS9a7HHxRO4q5OS0/KQ06adR+l600vWrMM89H+XqWmfP65K6NkkJjDmxvkNy5h2NaeZpV1kCoyNRVEMra6aXR3OF1NPa4FhsiC1zpetNKg2XkbPqkdJUes0rIGVLXaWVmnkeXFwcLtxO577AobJGcEcOSq2mfK7SSmHRANks4NLsZuBZnNtIWG6XrQyoNgZkZepYKWrhqamSnMwjDJY45HvbhcCbFrXW2W1717UeXaGnr6ScZQqalsb3l7pIZfo2mKQAgaME+0WjVfatc6VNKg2ZkT0hOdU1Pr9S91LIJmsboddi68f+GwPGq2371gTZgPd2XNtuzmVhpU0qCQ06adR+l600vWgkNOrmikuT2KG0vWpDJD7ud2BB0x6Ov1XS/uz+ZyyNY76PG2yXS3+r/qcsiQEREBERAREQc++knNR1LUPuCYZXOcyTmBJJwE22ha6kyNID7NiN97LsGrpWTMLJWte07WuFwVh9V6L6B5uBMz/KyQYf4mlBzZwRNuHeCcETbh3gujeSih6dT4jPInJRQ9Op8RnkQc5cETbh3gnBE24d5dG8lFD06nxGeROSih6dT4jPIg5y4Im3DvBOCJtw7y6N5KKHp1PiM8iclFD06nxGeRBzlwRNuHeTgibcO8F0byUUPTqfEZ5E5KKHp1PiM8iDnLgibcO8E4Im3DvBdG8lFD06nxGeROSih6dT4jPIg5y4Im3DvBOCJtw7wXRvJRQ9Op8RnkTkooenU+IzyIOcuCJtw7ycETbh3gujeSih6dT4jPInJRQ9Op8RnkQc5cETbh3gnBE24d4Lo3kooenU+IzyJyUUPTqfEZ5EHOXBE24d4JwRNuHeC6N5KKHp1PiM8iclFD06nxGeRBzlwRNuHeCcETbh3gujeSih6dT4jPInJRQ9Op8RnkQc5cETbh3gnBE24d5dG8lFD06nxGeROSih6dT4jPIg5y4Im3DvBOCJtw7wXRvJRQ9Op8RnkTkooenU+IzyIOcuCJtw7wXzgmXcO8F0dyUUPTqfEZ5E5J6Dp1PiM8iDnHgmXcO8E4Jl3DvBdHck9B06nxGeROSeg6dT4jPIg5yGSJee3eWU5p5tyVErYYAS5xGJ/Mwc7juAstzReiqgBuXVDuoyNsfgwLK8j5HgpGYKeNrG89tpO8nnKD2ybRiCGOJuxjQ0fcNquURAREQEREBERAREQEREBERAREQEREBERAREQEREBERAREQEREBERAREQEREBERAREQEREBERAREQEREBERAREQEREBERAREQEREBERAREQEREBERAREQEREBERAREQEREBERAREQERE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AutoShape 6" descr="data:image/jpeg;base64,/9j/4AAQSkZJRgABAQAAAQABAAD/2wCEAAkGBxIQEBQUDxISFRUWFBQUFhAVEhMUEBQXFRQWFxUSFhQZHCgiGBolGxQUITEhJSkrLi4uFx8zODMsNygtLisBCgoKDg0OGxAQGzckHCU0LCwsLCwtLCw1LCssLCwsLCwsLCwsLCwsLCwsLCwsLCssLCwsLCwsLCwsLCwsNywsLP/AABEIAJ8BPgMBIgACEQEDEQH/xAAcAAEAAQUBAQAAAAAAAAAAAAAABQIEBgcIAwH/xABJEAABAwIBBgoGBggFBQEAAAABAAIDBBESBQYTITFRFRYXQVJhcZKT0gcUIjKRoSNTcoGxsiQ1QnOiwcLRM2JjgtNDg7PD8CX/xAAYAQEBAQEBAAAAAAAAAAAAAAAAAwIBBP/EACURAQACAgIABgIDAAAAAAAAAAABAgMRBDESEyEiQVEUQjJSYf/aAAwDAQACEQMRAD8A3iiIgIiICIiAiIgIiICIiAiIgIiICIiAiIgIiICIiAiIgIiICIiAiIgIiICIiAiIgIiICIiAiIgIiICIiAiIgIiICIiAiIgIiICIiAiIgIiICIiAiIgIiICIiAiIgIiICIiAiIgIiICIhQQGc+dMVCAHAvkdrbGCBq3uPMFgk3pArnG8YY0btHi+aii71ytkdISQXOd/tDrBvzCyaIBos0WG4IIvj3lDezwU495Q3s8FS+NMaCI495Q3s8FOPeUN7PBUvjTGgiOPeUN7PBTj3lDezwVL40xoIjj3lDezwU495Q3s8FS+NMaCI495Q3s8FOPeUN7PBUvjTGgiOPeUN7PBTj3lDezwVL40xoIjj3lDezwU495Q3s8FS+NMaCI495Q3s8FOPeUN7PBUvjTGgiOPeUN7PBTj3lDezwVL40xoIjj3lDezwU495Q3s8FS+NMaCI495Q3s8FOPeUN7PBUvjTGgiOPeUN7PBTj3lDezwVL40xoIjj3lDezwU495Q3s8FS+NMaCI495Q3s8FOPeUN7PBUvjTGgiW5+14OvARu0VvmstzWz4jqnCKZujlOoG4LHnqPMepQ5dfbr6li2cFGInNfH7NzzczhruPkg3gij836wz0sMh2uYCe3YfwUggIiICIiAvjth7F9Xx2w9iDRubxtO77DvzNWSaRYvkQ2md9l35mqe0iC60ipdMALk2VvpFdZtZMFbUO0l9FFtbfU55tYHqsT8EHi2sB90Pd2NJXpjf8AVS9xbHgpo4xZjGtA3ABV+st6Te8FzbumtTI4bWSDtaV9Et1srE1w5iPuIWO525MZojLG0Ncy17C2IE2N/jdNmmMaReLqxt7C5O4An8Fay4pHxxRn2pHBt9w/aPwutk5JyLDTMDWMbfneRdxPOblNmmBtlcdkcp/2FVY3/Vyd1bKMrW6iQOq4CCZp2EHsIKbNNaCbfcdoIX0yLYNbk+KZpa9jdY96wxDrBWtawFhex21tx/b5WSJNPSOrxC7WvIOwhpsV7BxsCWuAJIFxa9rX1feFmGZgHqEGoe4eb/M5RmfZs6C3+r/QmzSC0iaRWukTSLri60iaRWukTSIJOhpXTEhpAAFy5xs0Dr+KqqKTCzG2SN7cQaSwnUTe17gblTkN8hMgjax92e1E82xC42daqqqVjaVz3QGnLXswtxktkvfVhvrIQe9Rk3Ruwvnha6wOEl97HZ+yvKGiLmB7pI2NJIaXkjFa+wAHcrzL8RNQSKLS/Rs+mxEX1bLX5lH5RoXz09Lo2YgzG1zRb2TuI+4oPbg1+l0eJtyzGHXOBzQAbg2vzhW+ToDOXBhHstc4k3tZu3YFeZMpdBVRtkfdzoH2YXE4PdszXqHZ1KnNyikg0rpmljRFILuItcnUNqDzhosUTJTLExr/AHcRcDz7m9Sq4NfpWx4mXc3G19zgLbXve1/kraSWnbQUfrMcr9uEMw6j7e27h1qUZrrKbCPozSu0cf7Vraw7rvfnQR1XC2NpdponWIGFpcXE3tqu1W2kX3KMRDHH1IRAO/xS6/7W3bz/AM1Z6RBd6RQuc7rsZ9o/gpDSKJzgddrO0/gg2nmR+r6f93/MqcUHmR+r6f8Ad/zKnEBERAREQF8fsPYvqpk2HsKDQOSKpplNiPdP5gpsTDesIyY60h+yfxClRP1oMi0qyz0bn6KfeZdfwK1oKsjnKyv0e5bbFI+OV4aH+0CdQuLar7Bqup5N+H0ar2znOp0nqsmixYvZ902dbEL2PYtcGq3ud95ddbVbIHDUQR1awrWXJsLr4oma/wDKFCufXak49sMyDnL6tiD8cgOwYgQNm8qRr88GyxPZonDECLktsOvapmTIFK7bE37rj8FB5dzXjZE+SAkFoLiy9wQNZ29V1uuaky5NLRCIzaINfT35g/44HLZ4etLZPyqyOaOTFbC4X1HYdR+RW2qOvZM0Oje1wIvqIJ+HMmW01kpG4a6ylUSCZ4mdJixO2l1rX9m3Nssqcn5VMUjXh7rAglod7w3WJstkT0sb/fY1x3loJ+KtJMiUx2ws+Flz8iPmDy5RQz6b9S/4t8yxfKtaJZJZAMIeb4TtHsgc3Yswqs1KZ/ugsO9rj+BKwHKsRgkkjeRduq99otcFUx3rbpm1ZjtsrMx36BB9g/mcon0gP1wf93+hX+Zr/wBAg+wfzOUN6RZgDT3P1v8AQp0vu+mrV9u2O6VNKrH1lvSHxXz1lvSC9KS/0qaVR/rbekvnrrOl+KCUje4n6PHi/wAmLF8ta+VMcurTOnIB1aR0hF+rFzr3zXyzFG6XG4svHYTCNz8BuNZAabfBXVXVSSUrnCpjqWNkjxus8SMviAtiaNR1oLP9JdrD6q3U+bD8jZeUBl2RPmB2kMc8HtOEqVy9l+aLKmgjeWxt0YEYDcOu/N9y9MuVxpYq99PZj2zsaHADUHYyQN2wIIV0T2vu/S4zsc7Hj+4nWvsglecDnzu/03Pkd/CSqabLtVUCmEjQ5rZ2k1FjjNw/6MnZbX/CFkGccppfWqilOmnMjYyAAfVmuBJeQbE+6BcX95BBiCR1gGyuDdQbZ5a3fq5jtVRjmxg/T4g2wtpMTW9XOArrI9S8ZKDnVmgcZ9c7sTi6+kJbqBOvb9yhxleZlXHo6101yxpkAcBhLm3b7TQguKp0ob9M+pw32PdNgOvV72peBrxzXTPnKk76+eF0rtEwxFsf7IvDG4/MkqE0yCXdXnmsobOGqcWt1852auZVaZWGVX3De0/gg3n6Oz/+XS/uz+ZyyNY56Ov1XS/uz+ZyyNAREQEREBUybD2FVKmTYewoOYKV1nHsP4q60yjnPsvmnQSWmUvkjN+pq48cIaW3trIBuPvWLadbJ9FGUmmOSIn2gcQHV/8AFQ5GS1KeKqmKsWtqUXlDJldRQ6WSV7WhwbhbK47ee17DXqUfHnRVNtaofq32P4rb1ZTsmYWSNDmu2grG3Zh0Z5n9mI/3Xjx86mvfHqtbBbftWWYOc89RM6KZ+MBpcHWaCOrUFnNWbxvB52P/AClQ+RM34KMkwtNztcSSVXnLlRlNSyvkcBdjmtHO5zhhAA2nWVGcsZMvshSKeGnuaooaOSpndFCBiu+wJtqBP9lOwZo5QZ7rsA1m7ZCPk0rH8zMqCKuje82xEtJ5vav/ADK3a2S+sL1cnkXxW18JYsdbxtpkZw1TCR6xJqJB9q+w25+xX2T89KtkjLyl7S5rSwtbrBNttr3WbZRzOpJpC9zC0nbhJAJ32VFHmVSRPa8NJLTcAuJF+xZnmYZr07GC8T2yqOW7Qd4B+IWqfSW4CtPXE0ntu8fyW0cVhtAAGsnUABvK0jnzlhtRWSvYbsADGu16wBe/xJWeFM2tM/BnjUNuZmv/AECn+x/UVjHpYlt6rr+u/wDWshzPd+gwfY/qKu8qZMhqQBOwOwm43i+2xHYFGvIimWZn/VJx+KmmlNON4TTjets8UKP6od5391HZyZu0sFFUyRxAObA8g3JsdWsXO1eyvOpa0REIzx7RG2uNMmmUbp0069rzsiyNl99I5xY1jw5uF0bxdjhcHXz8y9MoZ0yywmGOCnp2Oc1zzFixPw3wglxOrWmZNBDU+s6ZmLRwOe32nNs4OYL+yRfUTtWOZOc6Z0bWi5eWiw60GYuz6lxB7qWlklAA07seM22EgGx+Cssn51TxGcyMin07sckcgOC4JIItrFrn4qWztyPRxQS+qMvJSPhFQ4veQ9rmvDtRNgcTW7N6rp82IKt0FTTgR0hYXTtL3HROZYFmJxxazf4IIiszumlETGwwQxxSiURx4rOcA4e0Sb29sqmDOmdtXLUhrAZbh8OsxOB5iNu7WpHNunpKtldPFQmVsRZoKdsk4c5pda98dySDfXuSloIpa+khlya+mZI9+JrpJiZAIpDYEvuNYB1bkFnTZ3OjhMXqlM+MyGQRvdKWtJxbPav+0VYVWWTJMyQQQw4LHBHiwuIINzc35lkuTKKjqp6iDg6SARibDUaScj6NxAPtOIsbfNa8bUdd+sbD1oJrKeU3VNTLPIGtdJh9lt8IwsawWv1NXhplG6dNOgktMrerfcBWunX0SXQdC+jr9V0v7s/mcsjWOejr9V0v7s/mcsjQEREBERAVMmw9hVSpfsPYUHKdY6zfv/urLTq4yxdrex9vkVD6XrQSGnVxQ5UkgeHwvLHDnH4EHaofS9aaXrXJiJ9JGx6T0p1TQA+OB/WWvDj8HW+SueVmb6iH+PzrV+lTS9ahPFwz+qnm3+2x6n0qVbrhkdOzcQ2Qu+byFiuU8uz1LsVRK555gdTR2AalBaXrTS9apTFSn8YZte1u5SIn3H79d1lGSfSJWU7A28coGzStcSOq7SFg2l600vWu3x1vGrRsraa9NoD0szfUQ/x+dUS+liot7ENODvIkPws9ay0qaXrUvxcP9WvNv9suyxntV1QLZJcLD/02DC347fmoF01xtUfpetNL1q9axWNRDEzM9thUHpMqYYmxshpcLBYXE1//ACK45WKv6ml7s3/Ita6XrTS9ajPGxT+rfm3+2yeVir+ppe7N/wAitcq+kmpqYJIXxU4bIwscWtlxAHnF3kXWAaXrTS9a7HHxRO4q5OS0/KQ06adR+l600vWrMM89H+XqWmfP65K6NkkJjDmxvkNy5h2NaeZpV1kCoyNRVEMra6aXR3OF1NPa4FhsiC1zpetNKg2XkbPqkdJUes0rIGVLXaWVmnkeXFwcLtxO577AobJGcEcOSq2mfK7SSmHRANks4NLsZuBZnNtIWG6XrQyoNgZkZepYKWrhqamSnMwjDJY45HvbhcCbFrXW2W1717UeXaGnr6ScZQqalsb3l7pIZfo2mKQAgaME+0WjVfatc6VNKg2ZkT0hOdU1Pr9S91LIJmsboddi68f+GwPGq2371gTZgPd2XNtuzmVhpU0qCQ06adR+l600vWgkNOrmikuT2KG0vWpDJD7ud2BB0x6Ov1XS/uz+ZyyNY76PG2yXS3+r/qcsiQEREBERAREQc++knNR1LUPuCYZXOcyTmBJJwE22ha6kyNID7NiN97LsGrpWTMLJWte07WuFwVh9V6L6B5uBMz/KyQYf4mlBzZwRNuHeCcETbh3gujeSih6dT4jPInJRQ9Op8RnkQc5cETbh3gnBE24d5dG8lFD06nxGeROSih6dT4jPIg5y4Im3DvBOCJtw7y6N5KKHp1PiM8iclFD06nxGeRBzlwRNuHeTgibcO8F0byUUPTqfEZ5E5KKHp1PiM8iDnLgibcO8E4Im3DvBdG8lFD06nxGeROSih6dT4jPIg5y4Im3DvBOCJtw7wXRvJRQ9Op8RnkTkooenU+IzyIOcuCJtw7ycETbh3gujeSih6dT4jPInJRQ9Op8RnkQc5cETbh3gnBE24d4Lo3kooenU+IzyJyUUPTqfEZ5EHOXBE24d4JwRNuHeC6N5KKHp1PiM8iclFD06nxGeRBzlwRNuHeCcETbh3gujeSih6dT4jPInJRQ9Op8RnkQc5cETbh3gnBE24d5dG8lFD06nxGeROSih6dT4jPIg5y4Im3DvBOCJtw7wXRvJRQ9Op8RnkTkooenU+IzyIOcuCJtw7wXzgmXcO8F0dyUUPTqfEZ5E5J6Dp1PiM8iDnHgmXcO8E4Jl3DvBdHck9B06nxGeROSeg6dT4jPIg5yGSJee3eWU5p5tyVErYYAS5xGJ/Mwc7juAstzReiqgBuXVDuoyNsfgwLK8j5HgpGYKeNrG89tpO8nnKD2ybRiCGOJuxjQ0fcNquURAREQEREBERAREQEREBERAREQEREBERAREQEREBERAREQEREBERAREQEREBERAREQEREBERAREQEREBERAREQEREBERAREQEREBERAREQEREBERAREQEREBERAREQEREBERAREQERE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4" name="AutoShape 8" descr="data:image/jpeg;base64,/9j/4AAQSkZJRgABAQAAAQABAAD/2wCEAAkGBxIQEBQUDxISFRUWFBQUFhAVEhMUEBQXFRQWFxUSFhQZHCgiGBolGxQUITEhJSkrLi4uFx8zODMsNygtLisBCgoKDg0OGxAQGzckHCU0LCwsLCwtLCw1LCssLCwsLCwsLCwsLCwsLCwsLCwsLCssLCwsLCwsLCwsLCwsNywsLP/AABEIAJ8BPgMBIgACEQEDEQH/xAAcAAEAAQUBAQAAAAAAAAAAAAAABQIEBgcIAwH/xABJEAABAwIBBgoGBggFBQEAAAABAAIDBBESBQYTITFRFRYXQVJhcZKT0gcUIjKRoSNTcoGxsiQ1QnOiwcLRM2JjgtNDg7PD8CX/xAAYAQEBAQEBAAAAAAAAAAAAAAAAAwIBBP/EACURAQACAgIABgIDAAAAAAAAAAABAgMRBDESEyEiQVEUQjJSYf/aAAwDAQACEQMRAD8A3iiIgIiICIiAiIgIiICIiAiIgIiICIiAiIgIiICIiAiIgIiICIiAiIgIiICIiAiIgIiICIiAiIgIiICIiAiIgIiICIiAiIgIiICIiAiIgIiICIiAiIgIiICIiAiIgIiICIiAiIgIiICIhQQGc+dMVCAHAvkdrbGCBq3uPMFgk3pArnG8YY0btHi+aii71ytkdISQXOd/tDrBvzCyaIBos0WG4IIvj3lDezwU495Q3s8FS+NMaCI495Q3s8FOPeUN7PBUvjTGgiOPeUN7PBTj3lDezwVL40xoIjj3lDezwU495Q3s8FS+NMaCI495Q3s8FOPeUN7PBUvjTGgiOPeUN7PBTj3lDezwVL40xoIjj3lDezwU495Q3s8FS+NMaCI495Q3s8FOPeUN7PBUvjTGgiOPeUN7PBTj3lDezwVL40xoIjj3lDezwU495Q3s8FS+NMaCI495Q3s8FOPeUN7PBUvjTGgiOPeUN7PBTj3lDezwVL40xoIjj3lDezwU495Q3s8FS+NMaCI495Q3s8FOPeUN7PBUvjTGgiW5+14OvARu0VvmstzWz4jqnCKZujlOoG4LHnqPMepQ5dfbr6li2cFGInNfH7NzzczhruPkg3gij836wz0sMh2uYCe3YfwUggIiICIiAvjth7F9Xx2w9iDRubxtO77DvzNWSaRYvkQ2md9l35mqe0iC60ipdMALk2VvpFdZtZMFbUO0l9FFtbfU55tYHqsT8EHi2sB90Pd2NJXpjf8AVS9xbHgpo4xZjGtA3ABV+st6Te8FzbumtTI4bWSDtaV9Et1srE1w5iPuIWO525MZojLG0Ncy17C2IE2N/jdNmmMaReLqxt7C5O4An8Fay4pHxxRn2pHBt9w/aPwutk5JyLDTMDWMbfneRdxPOblNmmBtlcdkcp/2FVY3/Vyd1bKMrW6iQOq4CCZp2EHsIKbNNaCbfcdoIX0yLYNbk+KZpa9jdY96wxDrBWtawFhex21tx/b5WSJNPSOrxC7WvIOwhpsV7BxsCWuAJIFxa9rX1feFmGZgHqEGoe4eb/M5RmfZs6C3+r/QmzSC0iaRWukTSLri60iaRWukTSIJOhpXTEhpAAFy5xs0Dr+KqqKTCzG2SN7cQaSwnUTe17gblTkN8hMgjax92e1E82xC42daqqqVjaVz3QGnLXswtxktkvfVhvrIQe9Rk3Ruwvnha6wOEl97HZ+yvKGiLmB7pI2NJIaXkjFa+wAHcrzL8RNQSKLS/Rs+mxEX1bLX5lH5RoXz09Lo2YgzG1zRb2TuI+4oPbg1+l0eJtyzGHXOBzQAbg2vzhW+ToDOXBhHstc4k3tZu3YFeZMpdBVRtkfdzoH2YXE4PdszXqHZ1KnNyikg0rpmljRFILuItcnUNqDzhosUTJTLExr/AHcRcDz7m9Sq4NfpWx4mXc3G19zgLbXve1/kraSWnbQUfrMcr9uEMw6j7e27h1qUZrrKbCPozSu0cf7Vraw7rvfnQR1XC2NpdponWIGFpcXE3tqu1W2kX3KMRDHH1IRAO/xS6/7W3bz/AM1Z6RBd6RQuc7rsZ9o/gpDSKJzgddrO0/gg2nmR+r6f93/MqcUHmR+r6f8Ad/zKnEBERAREQF8fsPYvqpk2HsKDQOSKpplNiPdP5gpsTDesIyY60h+yfxClRP1oMi0qyz0bn6KfeZdfwK1oKsjnKyv0e5bbFI+OV4aH+0CdQuLar7Bqup5N+H0ar2znOp0nqsmixYvZ902dbEL2PYtcGq3ud95ddbVbIHDUQR1awrWXJsLr4oma/wDKFCufXak49sMyDnL6tiD8cgOwYgQNm8qRr88GyxPZonDECLktsOvapmTIFK7bE37rj8FB5dzXjZE+SAkFoLiy9wQNZ29V1uuaky5NLRCIzaINfT35g/44HLZ4etLZPyqyOaOTFbC4X1HYdR+RW2qOvZM0Oje1wIvqIJ+HMmW01kpG4a6ylUSCZ4mdJixO2l1rX9m3Nssqcn5VMUjXh7rAglod7w3WJstkT0sb/fY1x3loJ+KtJMiUx2ws+Flz8iPmDy5RQz6b9S/4t8yxfKtaJZJZAMIeb4TtHsgc3Yswqs1KZ/ugsO9rj+BKwHKsRgkkjeRduq99otcFUx3rbpm1ZjtsrMx36BB9g/mcon0gP1wf93+hX+Zr/wBAg+wfzOUN6RZgDT3P1v8AQp0vu+mrV9u2O6VNKrH1lvSHxXz1lvSC9KS/0qaVR/rbekvnrrOl+KCUje4n6PHi/wAmLF8ta+VMcurTOnIB1aR0hF+rFzr3zXyzFG6XG4svHYTCNz8BuNZAabfBXVXVSSUrnCpjqWNkjxus8SMviAtiaNR1oLP9JdrD6q3U+bD8jZeUBl2RPmB2kMc8HtOEqVy9l+aLKmgjeWxt0YEYDcOu/N9y9MuVxpYq99PZj2zsaHADUHYyQN2wIIV0T2vu/S4zsc7Hj+4nWvsglecDnzu/03Pkd/CSqabLtVUCmEjQ5rZ2k1FjjNw/6MnZbX/CFkGccppfWqilOmnMjYyAAfVmuBJeQbE+6BcX95BBiCR1gGyuDdQbZ5a3fq5jtVRjmxg/T4g2wtpMTW9XOArrI9S8ZKDnVmgcZ9c7sTi6+kJbqBOvb9yhxleZlXHo6101yxpkAcBhLm3b7TQguKp0ob9M+pw32PdNgOvV72peBrxzXTPnKk76+eF0rtEwxFsf7IvDG4/MkqE0yCXdXnmsobOGqcWt1852auZVaZWGVX3De0/gg3n6Oz/+XS/uz+ZyyNY56Ov1XS/uz+ZyyNAREQEREBUybD2FVKmTYewoOYKV1nHsP4q60yjnPsvmnQSWmUvkjN+pq48cIaW3trIBuPvWLadbJ9FGUmmOSIn2gcQHV/8AFQ5GS1KeKqmKsWtqUXlDJldRQ6WSV7WhwbhbK47ee17DXqUfHnRVNtaofq32P4rb1ZTsmYWSNDmu2grG3Zh0Z5n9mI/3Xjx86mvfHqtbBbftWWYOc89RM6KZ+MBpcHWaCOrUFnNWbxvB52P/AClQ+RM34KMkwtNztcSSVXnLlRlNSyvkcBdjmtHO5zhhAA2nWVGcsZMvshSKeGnuaooaOSpndFCBiu+wJtqBP9lOwZo5QZ7rsA1m7ZCPk0rH8zMqCKuje82xEtJ5vav/ADK3a2S+sL1cnkXxW18JYsdbxtpkZw1TCR6xJqJB9q+w25+xX2T89KtkjLyl7S5rSwtbrBNttr3WbZRzOpJpC9zC0nbhJAJ32VFHmVSRPa8NJLTcAuJF+xZnmYZr07GC8T2yqOW7Qd4B+IWqfSW4CtPXE0ntu8fyW0cVhtAAGsnUABvK0jnzlhtRWSvYbsADGu16wBe/xJWeFM2tM/BnjUNuZmv/AECn+x/UVjHpYlt6rr+u/wDWshzPd+gwfY/qKu8qZMhqQBOwOwm43i+2xHYFGvIimWZn/VJx+KmmlNON4TTjets8UKP6od5391HZyZu0sFFUyRxAObA8g3JsdWsXO1eyvOpa0REIzx7RG2uNMmmUbp0069rzsiyNl99I5xY1jw5uF0bxdjhcHXz8y9MoZ0yywmGOCnp2Oc1zzFixPw3wglxOrWmZNBDU+s6ZmLRwOe32nNs4OYL+yRfUTtWOZOc6Z0bWi5eWiw60GYuz6lxB7qWlklAA07seM22EgGx+Cssn51TxGcyMin07sckcgOC4JIItrFrn4qWztyPRxQS+qMvJSPhFQ4veQ9rmvDtRNgcTW7N6rp82IKt0FTTgR0hYXTtL3HROZYFmJxxazf4IIiszumlETGwwQxxSiURx4rOcA4e0Sb29sqmDOmdtXLUhrAZbh8OsxOB5iNu7WpHNunpKtldPFQmVsRZoKdsk4c5pda98dySDfXuSloIpa+khlya+mZI9+JrpJiZAIpDYEvuNYB1bkFnTZ3OjhMXqlM+MyGQRvdKWtJxbPav+0VYVWWTJMyQQQw4LHBHiwuIINzc35lkuTKKjqp6iDg6SARibDUaScj6NxAPtOIsbfNa8bUdd+sbD1oJrKeU3VNTLPIGtdJh9lt8IwsawWv1NXhplG6dNOgktMrerfcBWunX0SXQdC+jr9V0v7s/mcsjWOejr9V0v7s/mcsjQEREBERAVMmw9hVSpfsPYUHKdY6zfv/urLTq4yxdrex9vkVD6XrQSGnVxQ5UkgeHwvLHDnH4EHaofS9aaXrXJiJ9JGx6T0p1TQA+OB/WWvDj8HW+SueVmb6iH+PzrV+lTS9ahPFwz+qnm3+2x6n0qVbrhkdOzcQ2Qu+byFiuU8uz1LsVRK555gdTR2AalBaXrTS9apTFSn8YZte1u5SIn3H79d1lGSfSJWU7A28coGzStcSOq7SFg2l600vWu3x1vGrRsraa9NoD0szfUQ/x+dUS+liot7ENODvIkPws9ay0qaXrUvxcP9WvNv9suyxntV1QLZJcLD/02DC347fmoF01xtUfpetNL1q9axWNRDEzM9thUHpMqYYmxshpcLBYXE1//ACK45WKv6ml7s3/Ita6XrTS9ajPGxT+rfm3+2yeVir+ppe7N/wAitcq+kmpqYJIXxU4bIwscWtlxAHnF3kXWAaXrTS9a7HHxRO4q5OS0/KQ06adR+l600vWrMM89H+XqWmfP65K6NkkJjDmxvkNy5h2NaeZpV1kCoyNRVEMra6aXR3OF1NPa4FhsiC1zpetNKg2XkbPqkdJUes0rIGVLXaWVmnkeXFwcLtxO577AobJGcEcOSq2mfK7SSmHRANks4NLsZuBZnNtIWG6XrQyoNgZkZepYKWrhqamSnMwjDJY45HvbhcCbFrXW2W1717UeXaGnr6ScZQqalsb3l7pIZfo2mKQAgaME+0WjVfatc6VNKg2ZkT0hOdU1Pr9S91LIJmsboddi68f+GwPGq2371gTZgPd2XNtuzmVhpU0qCQ06adR+l600vWgkNOrmikuT2KG0vWpDJD7ud2BB0x6Ov1XS/uz+ZyyNY76PG2yXS3+r/qcsiQEREBERAREQc++knNR1LUPuCYZXOcyTmBJJwE22ha6kyNID7NiN97LsGrpWTMLJWte07WuFwVh9V6L6B5uBMz/KyQYf4mlBzZwRNuHeCcETbh3gujeSih6dT4jPInJRQ9Op8RnkQc5cETbh3gnBE24d5dG8lFD06nxGeROSih6dT4jPIg5y4Im3DvBOCJtw7y6N5KKHp1PiM8iclFD06nxGeRBzlwRNuHeTgibcO8F0byUUPTqfEZ5E5KKHp1PiM8iDnLgibcO8E4Im3DvBdG8lFD06nxGeROSih6dT4jPIg5y4Im3DvBOCJtw7wXRvJRQ9Op8RnkTkooenU+IzyIOcuCJtw7ycETbh3gujeSih6dT4jPInJRQ9Op8RnkQc5cETbh3gnBE24d4Lo3kooenU+IzyJyUUPTqfEZ5EHOXBE24d4JwRNuHeC6N5KKHp1PiM8iclFD06nxGeRBzlwRNuHeCcETbh3gujeSih6dT4jPInJRQ9Op8RnkQc5cETbh3gnBE24d5dG8lFD06nxGeROSih6dT4jPIg5y4Im3DvBOCJtw7wXRvJRQ9Op8RnkTkooenU+IzyIOcuCJtw7wXzgmXcO8F0dyUUPTqfEZ5E5J6Dp1PiM8iDnHgmXcO8E4Jl3DvBdHck9B06nxGeROSeg6dT4jPIg5yGSJee3eWU5p5tyVErYYAS5xGJ/Mwc7juAstzReiqgBuXVDuoyNsfgwLK8j5HgpGYKeNrG89tpO8nnKD2ybRiCGOJuxjQ0fcNquURAREQEREBERAREQEREBERAREQEREBERAREQEREBERAREQEREBERAREQEREBERAREQEREBERAREQEREBERAREQEREBERAREQEREBERAREQEREBERAREQEREBERAREQEREBERAREQERE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586" name="Picture 10" descr="http://4.bp.blogspot.com/-UFLcmhQQbQs/Ux8l2xSeIaI/AAAAAAAAB3A/3EM1nm00EL0/s1600/logo-ss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5689" y="999066"/>
            <a:ext cx="3330222" cy="16651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970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2868613" algn="l"/>
              </a:tabLst>
            </a:pPr>
            <a:r>
              <a:rPr lang="en-US" dirty="0" smtClean="0"/>
              <a:t>Flow UTM Improvements</a:t>
            </a:r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accent4"/>
                </a:solidFill>
              </a:rPr>
              <a:t>Improved Capabilities</a:t>
            </a:r>
          </a:p>
          <a:p>
            <a:r>
              <a:rPr lang="en-US" sz="2000" dirty="0" smtClean="0"/>
              <a:t>Narrows disparities with Proxy Engines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162215"/>
              </p:ext>
            </p:extLst>
          </p:nvPr>
        </p:nvGraphicFramePr>
        <p:xfrm>
          <a:off x="285495" y="2149565"/>
          <a:ext cx="8433366" cy="3962400"/>
        </p:xfrm>
        <a:graphic>
          <a:graphicData uri="http://schemas.openxmlformats.org/drawingml/2006/table">
            <a:tbl>
              <a:tblPr firstRow="1" bandRow="1">
                <a:effectLst>
                  <a:outerShdw blurRad="254000" dist="38100" dir="2700000" algn="tl" rotWithShape="0">
                    <a:srgbClr val="000000">
                      <a:alpha val="43000"/>
                    </a:srgbClr>
                  </a:outerShdw>
                </a:effectLst>
                <a:tableStyleId>{073A0DAA-6AF3-43AB-8588-CEC1D06C72B9}</a:tableStyleId>
              </a:tblPr>
              <a:tblGrid>
                <a:gridCol w="1552495"/>
                <a:gridCol w="2623313"/>
                <a:gridCol w="1419186"/>
                <a:gridCol w="1419186"/>
                <a:gridCol w="1419186"/>
              </a:tblGrid>
              <a:tr h="275592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Features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Flow 5.0</a:t>
                      </a:r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Flow 5.2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Proxy 5.2</a:t>
                      </a:r>
                      <a:endParaRPr 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horzOverflow="overflow"/>
                </a:tc>
              </a:tr>
              <a:tr h="262352">
                <a:tc rowSpan="2"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App Control</a:t>
                      </a: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HTTP/HTTPS Replacement Message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N.A</a:t>
                      </a:r>
                      <a:endParaRPr lang="en-US" dirty="0"/>
                    </a:p>
                  </a:txBody>
                  <a:tcPr anchor="ctr" horzOverflow="overflow"/>
                </a:tc>
              </a:tr>
              <a:tr h="262352">
                <a:tc vMerge="1">
                  <a:txBody>
                    <a:bodyPr/>
                    <a:lstStyle/>
                    <a:p>
                      <a:endParaRPr lang="en-US" sz="16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SPDY protocol</a:t>
                      </a:r>
                      <a:endParaRPr 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N.A</a:t>
                      </a:r>
                    </a:p>
                  </a:txBody>
                  <a:tcPr anchor="ctr" horzOverflow="overflow"/>
                </a:tc>
              </a:tr>
              <a:tr h="262352">
                <a:tc rowSpan="5"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Web Filtering</a:t>
                      </a: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HTTPS replacement Message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</a:tr>
              <a:tr h="262352">
                <a:tc vMerge="1">
                  <a:txBody>
                    <a:bodyPr/>
                    <a:lstStyle/>
                    <a:p>
                      <a:endParaRPr lang="en-US" sz="16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CN/SNI-based WF (w/o deep inspection)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</a:tr>
              <a:tr h="262352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SSL Inspection/Profile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</a:tr>
              <a:tr h="262352">
                <a:tc vMerge="1">
                  <a:txBody>
                    <a:bodyPr/>
                    <a:lstStyle/>
                    <a:p>
                      <a:endParaRPr lang="en-US" sz="16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Authentication-based Category Access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Arial"/>
                        <a:cs typeface="Arial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</a:tr>
              <a:tr h="262352">
                <a:tc vMerge="1">
                  <a:txBody>
                    <a:bodyPr/>
                    <a:lstStyle/>
                    <a:p>
                      <a:endParaRPr lang="en-US" sz="16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Overrides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Arial"/>
                        <a:cs typeface="Arial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013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xmlns:p14="http://schemas.microsoft.com/office/powerpoint/2010/main" advTm="5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2868613" algn="l"/>
              </a:tabLst>
            </a:pPr>
            <a:r>
              <a:rPr lang="en-US" dirty="0"/>
              <a:t>Flow UTM Improvements</a:t>
            </a:r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accent4"/>
                </a:solidFill>
              </a:rPr>
              <a:t>Improved Capabilities</a:t>
            </a:r>
          </a:p>
          <a:p>
            <a:r>
              <a:rPr lang="en-US" sz="2000" dirty="0" smtClean="0"/>
              <a:t>Narrows disparities with Proxy Engines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242877"/>
              </p:ext>
            </p:extLst>
          </p:nvPr>
        </p:nvGraphicFramePr>
        <p:xfrm>
          <a:off x="285495" y="2149565"/>
          <a:ext cx="8433366" cy="3383280"/>
        </p:xfrm>
        <a:graphic>
          <a:graphicData uri="http://schemas.openxmlformats.org/drawingml/2006/table">
            <a:tbl>
              <a:tblPr firstRow="1" bandRow="1">
                <a:effectLst>
                  <a:outerShdw blurRad="254000" dist="38100" dir="2700000" algn="tl" rotWithShape="0">
                    <a:srgbClr val="000000">
                      <a:alpha val="43000"/>
                    </a:srgbClr>
                  </a:outerShdw>
                </a:effectLst>
                <a:tableStyleId>{073A0DAA-6AF3-43AB-8588-CEC1D06C72B9}</a:tableStyleId>
              </a:tblPr>
              <a:tblGrid>
                <a:gridCol w="1552495"/>
                <a:gridCol w="2623313"/>
                <a:gridCol w="1419186"/>
                <a:gridCol w="1419186"/>
                <a:gridCol w="1419186"/>
              </a:tblGrid>
              <a:tr h="275592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Features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Flow 5.0</a:t>
                      </a:r>
                      <a:endParaRPr lang="en-US" sz="16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Flow 5.2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Proxy 5.2</a:t>
                      </a:r>
                      <a:endParaRPr 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horzOverflow="overflow"/>
                </a:tc>
              </a:tr>
              <a:tr h="262352">
                <a:tc rowSpan="6"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FF"/>
                          </a:solidFill>
                        </a:rPr>
                        <a:t>AV</a:t>
                      </a: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Certified</a:t>
                      </a:r>
                      <a:r>
                        <a:rPr lang="en-US" sz="1600" baseline="0" dirty="0" smtClean="0"/>
                        <a:t> AV Protection / Catch Rate</a:t>
                      </a:r>
                      <a:endParaRPr lang="en-CA" sz="16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</a:tr>
              <a:tr h="262352">
                <a:tc vMerge="1">
                  <a:txBody>
                    <a:bodyPr/>
                    <a:lstStyle/>
                    <a:p>
                      <a:endParaRPr lang="en-US" sz="16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Replacement Messages (HTTP &amp; HTTPS)</a:t>
                      </a:r>
                      <a:endParaRPr lang="en-CA" sz="16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</a:tr>
              <a:tr h="262352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Replacement</a:t>
                      </a:r>
                      <a:r>
                        <a:rPr lang="en-US" sz="1600" baseline="0" dirty="0" smtClean="0"/>
                        <a:t> Message (Email)</a:t>
                      </a:r>
                      <a:endParaRPr lang="en-CA" sz="16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</a:tr>
              <a:tr h="262352">
                <a:tc vMerge="1">
                  <a:txBody>
                    <a:bodyPr/>
                    <a:lstStyle/>
                    <a:p>
                      <a:endParaRPr lang="en-US" sz="16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FortiSandbox</a:t>
                      </a:r>
                      <a:r>
                        <a:rPr lang="en-US" sz="1600" baseline="0" dirty="0" smtClean="0"/>
                        <a:t> Integration</a:t>
                      </a:r>
                      <a:endParaRPr lang="en-CA" sz="1600" dirty="0" smtClean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Arial"/>
                        <a:cs typeface="Arial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</a:tr>
              <a:tr h="2623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dirty="0" smtClean="0"/>
                        <a:t>Anti-Bot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</a:tr>
              <a:tr h="1787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1-arm (sniffer) deployment</a:t>
                      </a:r>
                      <a:endParaRPr lang="en-CA" sz="1600" dirty="0" smtClean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Arial"/>
                        <a:cs typeface="Arial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7126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xmlns:p14="http://schemas.microsoft.com/office/powerpoint/2010/main" advTm="5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7" descr="red insigni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325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7838" y="1355725"/>
            <a:ext cx="8170862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pitchFamily="-84" charset="0"/>
              <a:buNone/>
              <a:defRPr/>
            </a:pPr>
            <a:r>
              <a:rPr lang="en-US" sz="5400" b="1" dirty="0">
                <a:solidFill>
                  <a:schemeClr val="bg1"/>
                </a:solidFill>
                <a:latin typeface="Arial" pitchFamily="-84" charset="0"/>
                <a:ea typeface="+mn-ea"/>
              </a:rPr>
              <a:t>Greater Visibility </a:t>
            </a:r>
            <a:endParaRPr lang="en-US" sz="5400" b="1" dirty="0" smtClean="0">
              <a:solidFill>
                <a:schemeClr val="bg1"/>
              </a:solidFill>
              <a:latin typeface="Arial" pitchFamily="-84" charset="0"/>
              <a:ea typeface="+mn-ea"/>
            </a:endParaRPr>
          </a:p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pitchFamily="-84" charset="0"/>
              <a:buNone/>
              <a:defRPr/>
            </a:pPr>
            <a:r>
              <a:rPr lang="en-US" sz="5400" b="1" dirty="0" smtClean="0">
                <a:solidFill>
                  <a:schemeClr val="bg1"/>
                </a:solidFill>
                <a:latin typeface="Arial" pitchFamily="-84" charset="0"/>
                <a:ea typeface="+mn-ea"/>
              </a:rPr>
              <a:t>&amp; </a:t>
            </a:r>
            <a:r>
              <a:rPr lang="en-US" sz="5400" b="1" dirty="0">
                <a:solidFill>
                  <a:schemeClr val="bg1"/>
                </a:solidFill>
                <a:latin typeface="Arial" pitchFamily="-84" charset="0"/>
                <a:ea typeface="+mn-ea"/>
              </a:rPr>
              <a:t>Control</a:t>
            </a:r>
          </a:p>
        </p:txBody>
      </p:sp>
    </p:spTree>
    <p:extLst>
      <p:ext uri="{BB962C8B-B14F-4D97-AF65-F5344CB8AC3E}">
        <p14:creationId xmlns:p14="http://schemas.microsoft.com/office/powerpoint/2010/main" val="2940603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Explicit Web Proxy Enhancements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52003" y="1474622"/>
            <a:ext cx="5695871" cy="4300536"/>
          </a:xfrm>
        </p:spPr>
        <p:txBody>
          <a:bodyPr/>
          <a:lstStyle/>
          <a:p>
            <a:pPr marL="0" indent="-3175"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Scaling web proxy </a:t>
            </a:r>
          </a:p>
          <a:p>
            <a:r>
              <a:rPr lang="en-US" sz="2000" dirty="0" smtClean="0"/>
              <a:t>Performance Improvement</a:t>
            </a:r>
          </a:p>
          <a:p>
            <a:pPr lvl="1"/>
            <a:r>
              <a:rPr lang="en-US" sz="1800" dirty="0" smtClean="0"/>
              <a:t>Unlock multi-core processing for web proxy</a:t>
            </a:r>
          </a:p>
          <a:p>
            <a:endParaRPr lang="en-US" sz="2000" dirty="0"/>
          </a:p>
          <a:p>
            <a:r>
              <a:rPr lang="en-US" sz="2000" dirty="0" smtClean="0"/>
              <a:t>Supports LB for web proxy forwarding</a:t>
            </a:r>
          </a:p>
          <a:p>
            <a:pPr lvl="1"/>
            <a:r>
              <a:rPr lang="en-US" sz="1600" dirty="0"/>
              <a:t>Several Forward Web Server can now be combined as a </a:t>
            </a:r>
            <a:r>
              <a:rPr lang="en-US" sz="1600" dirty="0" smtClean="0"/>
              <a:t>group</a:t>
            </a:r>
          </a:p>
          <a:p>
            <a:pPr lvl="1"/>
            <a:r>
              <a:rPr lang="en-US" sz="1800" dirty="0" smtClean="0"/>
              <a:t>Least-session, weighted </a:t>
            </a:r>
          </a:p>
          <a:p>
            <a:pPr lvl="1"/>
            <a:endParaRPr lang="en-US" sz="1800" dirty="0"/>
          </a:p>
          <a:p>
            <a:r>
              <a:rPr lang="en-US" sz="2000" dirty="0"/>
              <a:t>URL based Web proxy forwarding</a:t>
            </a:r>
          </a:p>
          <a:p>
            <a:pPr lvl="1"/>
            <a:r>
              <a:rPr lang="en-US" dirty="0"/>
              <a:t>Unique URL can be selectively forwarded via a specific forwarding servers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pPr marL="3092450" lvl="8" indent="0">
              <a:buNone/>
            </a:pPr>
            <a:endParaRPr lang="en-US" sz="700" u="sng" dirty="0" smtClean="0"/>
          </a:p>
        </p:txBody>
      </p:sp>
      <p:pic>
        <p:nvPicPr>
          <p:cNvPr id="5" name="Picture 9" descr="Server_Appliance_Lt-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729" y="2695928"/>
            <a:ext cx="1493838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Server_Appliance_Lt-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835" y="2431234"/>
            <a:ext cx="1493838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Server_Appliance_Lt-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939" y="2118412"/>
            <a:ext cx="1493838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Up Arrow 7"/>
          <p:cNvSpPr/>
          <p:nvPr/>
        </p:nvSpPr>
        <p:spPr bwMode="auto">
          <a:xfrm rot="6307238" flipH="1">
            <a:off x="6464089" y="1827775"/>
            <a:ext cx="1280995" cy="4229778"/>
          </a:xfrm>
          <a:prstGeom prst="upArrow">
            <a:avLst/>
          </a:prstGeom>
          <a:gradFill flip="none" rotWithShape="1">
            <a:gsLst>
              <a:gs pos="0">
                <a:srgbClr val="A5ACB0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1Top"/>
            <a:lightRig rig="threePt" dir="t"/>
          </a:scene3d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pic>
        <p:nvPicPr>
          <p:cNvPr id="4" name="Picture 24" descr="FortiGate_Icon_2U_L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857" y="4063284"/>
            <a:ext cx="1878180" cy="13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450666" y="1840090"/>
            <a:ext cx="13356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Forwarding  Servers</a:t>
            </a:r>
          </a:p>
        </p:txBody>
      </p:sp>
    </p:spTree>
    <p:extLst>
      <p:ext uri="{BB962C8B-B14F-4D97-AF65-F5344CB8AC3E}">
        <p14:creationId xmlns:p14="http://schemas.microsoft.com/office/powerpoint/2010/main" val="242596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xmlns:p14="http://schemas.microsoft.com/office/powerpoint/2010/main" advTm="5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thesecurityblogger.com/wp-content/uploads/2011/09/web-security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8464" y="2474207"/>
            <a:ext cx="3429000" cy="3429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Explicit Web Proxy Enhancements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510843" y="1474622"/>
            <a:ext cx="5070759" cy="3389930"/>
          </a:xfrm>
        </p:spPr>
        <p:txBody>
          <a:bodyPr/>
          <a:lstStyle/>
          <a:p>
            <a:pPr marL="0" indent="-3175"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Expanding Enterprise features</a:t>
            </a:r>
          </a:p>
          <a:p>
            <a:r>
              <a:rPr lang="en-US" sz="2000" dirty="0"/>
              <a:t>Support for authentication IP-blackout</a:t>
            </a:r>
          </a:p>
          <a:p>
            <a:r>
              <a:rPr lang="en-US" sz="2200" dirty="0"/>
              <a:t>Explicit web proxy with reflect or true client IP</a:t>
            </a:r>
          </a:p>
          <a:p>
            <a:r>
              <a:rPr lang="en-US" sz="2000" dirty="0"/>
              <a:t>Add/remove HTTP headers via policy based profile</a:t>
            </a:r>
          </a:p>
          <a:p>
            <a:r>
              <a:rPr lang="en-US" sz="2000" dirty="0"/>
              <a:t>Adding URL address type for explicit proxy</a:t>
            </a:r>
          </a:p>
          <a:p>
            <a:r>
              <a:rPr lang="en-US" sz="2000" dirty="0"/>
              <a:t>Explicit Proxy IPS/App control </a:t>
            </a:r>
            <a:r>
              <a:rPr lang="en-US" sz="2000" dirty="0" smtClean="0"/>
              <a:t>improvements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08364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5000"/>
    </mc:Choice>
    <mc:Fallback>
      <p:transition xmlns:p14="http://schemas.microsoft.com/office/powerpoint/2010/main" advTm="5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7" descr="red insigni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325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7838" y="1355725"/>
            <a:ext cx="8170862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pitchFamily="-84" charset="0"/>
              <a:buNone/>
              <a:defRPr/>
            </a:pPr>
            <a:r>
              <a:rPr lang="en-US" sz="5400" b="1" dirty="0">
                <a:solidFill>
                  <a:schemeClr val="bg1"/>
                </a:solidFill>
                <a:latin typeface="Arial" pitchFamily="-84" charset="0"/>
                <a:ea typeface="+mn-ea"/>
              </a:rPr>
              <a:t>Improving Access</a:t>
            </a:r>
          </a:p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pitchFamily="-84" charset="0"/>
              <a:buNone/>
              <a:defRPr/>
            </a:pPr>
            <a:r>
              <a:rPr lang="en-US" sz="5400" b="1" dirty="0">
                <a:solidFill>
                  <a:schemeClr val="bg1"/>
                </a:solidFill>
                <a:latin typeface="Arial" pitchFamily="-84" charset="0"/>
                <a:ea typeface="+mn-ea"/>
              </a:rPr>
              <a:t>&amp; Ease of Use</a:t>
            </a:r>
          </a:p>
        </p:txBody>
      </p:sp>
    </p:spTree>
    <p:extLst>
      <p:ext uri="{BB962C8B-B14F-4D97-AF65-F5344CB8AC3E}">
        <p14:creationId xmlns:p14="http://schemas.microsoft.com/office/powerpoint/2010/main" val="22933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World Requirements - UTM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79875" y="2468437"/>
            <a:ext cx="1125994" cy="10683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3940" y="1340774"/>
            <a:ext cx="1037865" cy="10161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1646" y="3673088"/>
            <a:ext cx="1102453" cy="108004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3590" y="4917022"/>
            <a:ext cx="938564" cy="1066952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 bwMode="auto">
          <a:xfrm>
            <a:off x="432076" y="3302152"/>
            <a:ext cx="6310949" cy="2760385"/>
          </a:xfrm>
          <a:prstGeom prst="roundRect">
            <a:avLst>
              <a:gd name="adj" fmla="val 7942"/>
            </a:avLst>
          </a:pr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0" dist="38100" dir="2700000" algn="tl" rotWithShape="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buClr>
                <a:schemeClr val="accent2"/>
              </a:buClr>
              <a:defRPr/>
            </a:pP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53572" y="1294190"/>
            <a:ext cx="6145427" cy="4735286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Background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pPr>
              <a:buFont typeface="Arial"/>
              <a:buChar char="•"/>
            </a:pPr>
            <a:r>
              <a:rPr lang="en-US" sz="2000" dirty="0" smtClean="0"/>
              <a:t>Cloud based applications adds reliance on WAN and internet connectivity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Growing security functions that enhances protections increases configuration complexity 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400841"/>
              </p:ext>
            </p:extLst>
          </p:nvPr>
        </p:nvGraphicFramePr>
        <p:xfrm>
          <a:off x="555100" y="3570610"/>
          <a:ext cx="5965340" cy="1737360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622746"/>
                <a:gridCol w="534259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accent3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</a:t>
                      </a:r>
                      <a:endParaRPr lang="en-US" sz="3200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 Narrow"/>
                          <a:cs typeface="Arial Narrow"/>
                        </a:rPr>
                        <a:t>Desire for better utilization of multiple WAN links</a:t>
                      </a:r>
                    </a:p>
                  </a:txBody>
                  <a:tcPr anchor="ctr">
                    <a:lnT w="25400" cmpd="sng">
                      <a:noFill/>
                    </a:lnT>
                    <a:lnB w="12700" cap="flat" cmpd="sng" algn="ctr">
                      <a:solidFill>
                        <a:srgbClr val="36424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446E60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</a:t>
                      </a:r>
                      <a:endParaRPr lang="en-US" sz="3200" dirty="0">
                        <a:solidFill>
                          <a:srgbClr val="446E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Narrow"/>
                          <a:cs typeface="Arial Narrow"/>
                        </a:rPr>
                        <a:t>Simplified</a:t>
                      </a:r>
                      <a:r>
                        <a:rPr lang="en-US" baseline="0" dirty="0" smtClean="0">
                          <a:latin typeface="Arial Narrow"/>
                          <a:cs typeface="Arial Narrow"/>
                        </a:rPr>
                        <a:t> GUI to minimize configurations errors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36424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424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46E6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254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0" dirty="0" smtClean="0">
                        <a:latin typeface="Arial Narrow"/>
                        <a:cs typeface="Arial Narrow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36424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5" name="Rounded Rectangle 14"/>
          <p:cNvSpPr/>
          <p:nvPr/>
        </p:nvSpPr>
        <p:spPr bwMode="auto">
          <a:xfrm>
            <a:off x="7358408" y="3077098"/>
            <a:ext cx="1021274" cy="432103"/>
          </a:xfrm>
          <a:prstGeom prst="roundRect">
            <a:avLst/>
          </a:prstGeom>
          <a:solidFill>
            <a:srgbClr val="9E1F2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800" b="1" dirty="0" smtClean="0">
                <a:solidFill>
                  <a:srgbClr val="FFFFFF"/>
                </a:solidFill>
                <a:latin typeface="Arial" charset="0"/>
              </a:rPr>
              <a:t>UTM</a:t>
            </a:r>
            <a:endParaRPr kumimoji="0" lang="en-US" sz="18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61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Link Load </a:t>
            </a:r>
            <a:r>
              <a:rPr lang="en-US" dirty="0" smtClean="0"/>
              <a:t>Balancing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20439" y="1352589"/>
            <a:ext cx="8263466" cy="1575328"/>
          </a:xfrm>
        </p:spPr>
        <p:txBody>
          <a:bodyPr/>
          <a:lstStyle/>
          <a:p>
            <a:r>
              <a:rPr lang="en-US" sz="2000" dirty="0" smtClean="0"/>
              <a:t>New interface object - </a:t>
            </a:r>
            <a:r>
              <a:rPr lang="en-US" sz="2000" b="1" dirty="0">
                <a:solidFill>
                  <a:srgbClr val="C00000"/>
                </a:solidFill>
              </a:rPr>
              <a:t>Virtual WAN Link (VWL)</a:t>
            </a:r>
          </a:p>
          <a:p>
            <a:pPr lvl="1"/>
            <a:r>
              <a:rPr lang="en-US" sz="1800" dirty="0" smtClean="0"/>
              <a:t>Similar to Zone – Interface group, one per VDOM</a:t>
            </a:r>
          </a:p>
          <a:p>
            <a:pPr lvl="1"/>
            <a:r>
              <a:rPr lang="en-US" sz="1800" dirty="0" smtClean="0"/>
              <a:t>Defines how WAN traffic can be routed with the interface group with various LB methods</a:t>
            </a:r>
          </a:p>
          <a:p>
            <a:pPr lvl="1"/>
            <a:r>
              <a:rPr lang="en-US" sz="1800" dirty="0" smtClean="0"/>
              <a:t>Advanced link selection options based on traffic type and link quality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308" b="31690"/>
          <a:stretch>
            <a:fillRect/>
          </a:stretch>
        </p:blipFill>
        <p:spPr bwMode="auto">
          <a:xfrm>
            <a:off x="766915" y="2950291"/>
            <a:ext cx="7875640" cy="3113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203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xmlns:p14="http://schemas.microsoft.com/office/powerpoint/2010/main" advTm="5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Link Health Checking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20439" y="1352589"/>
            <a:ext cx="3994917" cy="4708998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>
                <a:solidFill>
                  <a:schemeClr val="accent4"/>
                </a:solidFill>
              </a:rPr>
              <a:t>New Probing methods</a:t>
            </a:r>
            <a:endParaRPr lang="en-US" sz="1600" b="1" dirty="0" smtClean="0">
              <a:solidFill>
                <a:schemeClr val="accent4"/>
              </a:solidFill>
            </a:endParaRPr>
          </a:p>
          <a:p>
            <a:r>
              <a:rPr lang="en-US" sz="2000" dirty="0" smtClean="0"/>
              <a:t>TWAMP - latency/jitter measurement</a:t>
            </a:r>
          </a:p>
          <a:p>
            <a:r>
              <a:rPr lang="en-US" sz="2000" dirty="0" smtClean="0"/>
              <a:t>Advanced HTTP – URL, expected response</a:t>
            </a:r>
          </a:p>
          <a:p>
            <a:pPr lvl="1"/>
            <a:endParaRPr lang="en-US" sz="1600" dirty="0"/>
          </a:p>
          <a:p>
            <a:pPr>
              <a:buNone/>
            </a:pPr>
            <a:r>
              <a:rPr lang="en-US" sz="2000" b="1" dirty="0" smtClean="0">
                <a:solidFill>
                  <a:schemeClr val="accent4"/>
                </a:solidFill>
              </a:rPr>
              <a:t>Unify different mechanisms</a:t>
            </a:r>
          </a:p>
          <a:p>
            <a:r>
              <a:rPr lang="en-US" sz="2000" dirty="0" smtClean="0"/>
              <a:t>Dead Gateway detection </a:t>
            </a:r>
            <a:endParaRPr lang="en-US" sz="2000" dirty="0"/>
          </a:p>
          <a:p>
            <a:r>
              <a:rPr lang="en-US" sz="2000" dirty="0" smtClean="0"/>
              <a:t>Server load balance</a:t>
            </a:r>
          </a:p>
          <a:p>
            <a:endParaRPr lang="en-US" sz="1800" dirty="0"/>
          </a:p>
          <a:p>
            <a:pPr>
              <a:buNone/>
            </a:pPr>
            <a:r>
              <a:rPr lang="en-US" sz="2000" b="1" dirty="0" smtClean="0">
                <a:solidFill>
                  <a:schemeClr val="accent4"/>
                </a:solidFill>
              </a:rPr>
              <a:t>Better control failure/recovery actions</a:t>
            </a:r>
          </a:p>
          <a:p>
            <a:r>
              <a:rPr lang="en-US" sz="2000" dirty="0" smtClean="0"/>
              <a:t>Update routes</a:t>
            </a:r>
          </a:p>
          <a:p>
            <a:r>
              <a:rPr lang="en-US" sz="2000" dirty="0" smtClean="0"/>
              <a:t>Cascade down other interfaces</a:t>
            </a:r>
          </a:p>
          <a:p>
            <a:r>
              <a:rPr lang="en-US" sz="2000" dirty="0" smtClean="0"/>
              <a:t>Recovery threshold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783" r="17651"/>
          <a:stretch>
            <a:fillRect/>
          </a:stretch>
        </p:blipFill>
        <p:spPr bwMode="auto">
          <a:xfrm>
            <a:off x="4645741" y="1200151"/>
            <a:ext cx="4498259" cy="31708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 t="887" r="26448"/>
          <a:stretch>
            <a:fillRect/>
          </a:stretch>
        </p:blipFill>
        <p:spPr bwMode="auto">
          <a:xfrm>
            <a:off x="5094031" y="3082413"/>
            <a:ext cx="4049969" cy="26104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2986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xmlns:p14="http://schemas.microsoft.com/office/powerpoint/2010/main" advTm="5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FortiExtender as a Solution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8129394" cy="4372777"/>
          </a:xfrm>
        </p:spPr>
        <p:txBody>
          <a:bodyPr numCol="2"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4"/>
                </a:solidFill>
              </a:rPr>
              <a:t>FortiExtender</a:t>
            </a:r>
          </a:p>
          <a:p>
            <a:r>
              <a:rPr lang="en-US" dirty="0" smtClean="0"/>
              <a:t>Extend 3G/4G modem with secondary device</a:t>
            </a:r>
          </a:p>
          <a:p>
            <a:pPr lvl="1"/>
            <a:r>
              <a:rPr lang="en-US" dirty="0" smtClean="0"/>
              <a:t>Allow optimal </a:t>
            </a:r>
            <a:r>
              <a:rPr lang="en-US" dirty="0"/>
              <a:t>placement to increase signal to noise </a:t>
            </a:r>
            <a:r>
              <a:rPr lang="en-US" dirty="0" smtClean="0"/>
              <a:t>ratio</a:t>
            </a:r>
          </a:p>
          <a:p>
            <a:r>
              <a:rPr lang="en-US" dirty="0" smtClean="0"/>
              <a:t>Managed and configured by FortiGate</a:t>
            </a:r>
          </a:p>
          <a:p>
            <a:pPr lvl="1"/>
            <a:r>
              <a:rPr lang="en-US" dirty="0" smtClean="0"/>
              <a:t>As primary connection </a:t>
            </a:r>
          </a:p>
          <a:p>
            <a:pPr lvl="1"/>
            <a:r>
              <a:rPr lang="en-US" dirty="0" smtClean="0"/>
              <a:t>As fail-over connection for </a:t>
            </a:r>
            <a:br>
              <a:rPr lang="en-US" dirty="0" smtClean="0"/>
            </a:br>
            <a:r>
              <a:rPr lang="en-US" dirty="0" smtClean="0"/>
              <a:t>redundant WAN links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Connect </a:t>
            </a:r>
            <a:r>
              <a:rPr lang="en-US" dirty="0"/>
              <a:t>via Ethernet (PoE) to </a:t>
            </a:r>
            <a:r>
              <a:rPr lang="en-US" dirty="0" err="1" smtClean="0"/>
              <a:t>FortiGate</a:t>
            </a:r>
            <a:endParaRPr lang="en-US" dirty="0" smtClean="0"/>
          </a:p>
          <a:p>
            <a:r>
              <a:rPr lang="en-US" dirty="0" smtClean="0"/>
              <a:t>Supported Modem list on release Notes</a:t>
            </a:r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4" name="Picture 3" descr="Retail_Store_Lt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24488" y="3770993"/>
            <a:ext cx="3719512" cy="2687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rotWithShape="0">
              <a:srgbClr val="000000">
                <a:alpha val="42999"/>
              </a:srgbClr>
            </a:outerShdw>
          </a:effectLst>
        </p:spPr>
      </p:pic>
      <p:pic>
        <p:nvPicPr>
          <p:cNvPr id="5" name="Picture 52" descr="Small-Appliance_Lt-s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59638" y="4776116"/>
            <a:ext cx="9398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Workstation_Rt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014112" y="4892991"/>
            <a:ext cx="370652" cy="4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6940" dir="5400000" rotWithShape="0">
              <a:srgbClr val="000000">
                <a:alpha val="29999"/>
              </a:srgbClr>
            </a:outerShdw>
          </a:effectLst>
        </p:spPr>
      </p:pic>
      <p:pic>
        <p:nvPicPr>
          <p:cNvPr id="7" name="Picture 33" descr="Mobile_Base_Station_Icon_Rt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23262" y="3811944"/>
            <a:ext cx="801269" cy="8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reeform 7"/>
          <p:cNvSpPr/>
          <p:nvPr/>
        </p:nvSpPr>
        <p:spPr bwMode="auto">
          <a:xfrm>
            <a:off x="5719705" y="4255441"/>
            <a:ext cx="1843852" cy="601787"/>
          </a:xfrm>
          <a:custGeom>
            <a:avLst/>
            <a:gdLst>
              <a:gd name="connsiteX0" fmla="*/ 1542815 w 1542815"/>
              <a:gd name="connsiteY0" fmla="*/ 498592 h 498592"/>
              <a:gd name="connsiteX1" fmla="*/ 837259 w 1542815"/>
              <a:gd name="connsiteY1" fmla="*/ 65852 h 498592"/>
              <a:gd name="connsiteX2" fmla="*/ 0 w 1542815"/>
              <a:gd name="connsiteY2" fmla="*/ 103481 h 498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42815" h="498592">
                <a:moveTo>
                  <a:pt x="1542815" y="498592"/>
                </a:moveTo>
                <a:cubicBezTo>
                  <a:pt x="1318605" y="315148"/>
                  <a:pt x="1094395" y="131704"/>
                  <a:pt x="837259" y="65852"/>
                </a:cubicBezTo>
                <a:cubicBezTo>
                  <a:pt x="580123" y="0"/>
                  <a:pt x="0" y="103481"/>
                  <a:pt x="0" y="103481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52" descr="Small-Appliance_Lt-s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24488" y="4255441"/>
            <a:ext cx="424803" cy="269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alphaModFix amt="48000"/>
          </a:blip>
          <a:stretch>
            <a:fillRect/>
          </a:stretch>
        </p:blipFill>
        <p:spPr>
          <a:xfrm rot="11889177">
            <a:off x="4639673" y="3757910"/>
            <a:ext cx="772668" cy="127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64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FortiOS FortiExtender Features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69470"/>
            <a:ext cx="3944331" cy="4676775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Setup</a:t>
            </a:r>
          </a:p>
          <a:p>
            <a:r>
              <a:rPr lang="en-US" sz="2000" dirty="0" smtClean="0"/>
              <a:t>Comprehensive Modem settings on GUI</a:t>
            </a:r>
          </a:p>
          <a:p>
            <a:r>
              <a:rPr lang="en-US" sz="2000" dirty="0" smtClean="0"/>
              <a:t>Supports redundant unit</a:t>
            </a:r>
          </a:p>
          <a:p>
            <a:r>
              <a:rPr lang="en-US" sz="2000" dirty="0" smtClean="0"/>
              <a:t>Appears like a physical interface for routing and policy configurations</a:t>
            </a:r>
          </a:p>
          <a:p>
            <a:pPr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Operation</a:t>
            </a:r>
          </a:p>
          <a:p>
            <a:r>
              <a:rPr lang="en-US" sz="2000" dirty="0" smtClean="0"/>
              <a:t>Signal and usage status monitoring</a:t>
            </a:r>
          </a:p>
          <a:p>
            <a:r>
              <a:rPr lang="en-US" sz="2000" dirty="0" smtClean="0"/>
              <a:t>Diagnostic tools</a:t>
            </a:r>
          </a:p>
          <a:p>
            <a:pPr lvl="1"/>
            <a:r>
              <a:rPr lang="en-US" sz="1800" dirty="0" smtClean="0"/>
              <a:t>Ping, AT command</a:t>
            </a:r>
          </a:p>
          <a:p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9103" t="16412" r="15615" b="4261"/>
          <a:stretch/>
        </p:blipFill>
        <p:spPr>
          <a:xfrm>
            <a:off x="5340733" y="903111"/>
            <a:ext cx="3803267" cy="4926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6185" t="10521" r="987" b="19621"/>
          <a:stretch/>
        </p:blipFill>
        <p:spPr>
          <a:xfrm>
            <a:off x="4225380" y="2314223"/>
            <a:ext cx="4918620" cy="37451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978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IPSEC </a:t>
            </a:r>
            <a:r>
              <a:rPr lang="en-US" dirty="0"/>
              <a:t>VPN </a:t>
            </a:r>
            <a:r>
              <a:rPr lang="en-US" dirty="0" smtClean="0"/>
              <a:t>Wizard</a:t>
            </a:r>
            <a:endParaRPr lang="en-US" dirty="0"/>
          </a:p>
        </p:txBody>
      </p:sp>
      <p:pic>
        <p:nvPicPr>
          <p:cNvPr id="2050" name="Picture 2" descr="C:\Users\rmay\Desktop\tmp-all\vpn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14053"/>
          <a:stretch>
            <a:fillRect/>
          </a:stretch>
        </p:blipFill>
        <p:spPr bwMode="auto">
          <a:xfrm>
            <a:off x="3893574" y="1194487"/>
            <a:ext cx="5250426" cy="31956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rmay\Desktop\tmp-all\vpn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" r="19778"/>
          <a:stretch>
            <a:fillRect/>
          </a:stretch>
        </p:blipFill>
        <p:spPr bwMode="auto">
          <a:xfrm>
            <a:off x="4232788" y="2093357"/>
            <a:ext cx="4911212" cy="2694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rmay\Desktop\tmp-all\vpn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7" r="27175"/>
          <a:stretch>
            <a:fillRect/>
          </a:stretch>
        </p:blipFill>
        <p:spPr bwMode="auto">
          <a:xfrm>
            <a:off x="4704735" y="2980348"/>
            <a:ext cx="4439265" cy="3083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18582" y="1534583"/>
            <a:ext cx="3330747" cy="4379912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>
                <a:solidFill>
                  <a:schemeClr val="accent4"/>
                </a:solidFill>
              </a:rPr>
              <a:t>IPSEC VPN Wizard</a:t>
            </a:r>
          </a:p>
          <a:p>
            <a:r>
              <a:rPr lang="en-US" sz="2000" dirty="0" smtClean="0"/>
              <a:t>Multiple pre-defined VPN profiles for common IPSEC devices</a:t>
            </a:r>
          </a:p>
          <a:p>
            <a:pPr lvl="1"/>
            <a:r>
              <a:rPr lang="en-US" sz="1800" dirty="0" smtClean="0"/>
              <a:t>Includes other common 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 party devices</a:t>
            </a:r>
          </a:p>
          <a:p>
            <a:r>
              <a:rPr lang="en-US" sz="2000" dirty="0" smtClean="0"/>
              <a:t>Integrate the Policy configuration into the wizard steps</a:t>
            </a:r>
          </a:p>
          <a:p>
            <a:r>
              <a:rPr lang="en-US" sz="2000" dirty="0" smtClean="0"/>
              <a:t>Interface based VPN only</a:t>
            </a:r>
          </a:p>
          <a:p>
            <a:pPr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8722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xmlns:p14="http://schemas.microsoft.com/office/powerpoint/2010/main" advTm="500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SSL </a:t>
            </a:r>
            <a:r>
              <a:rPr lang="en-US" dirty="0" smtClean="0"/>
              <a:t>VPN Simplification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18582" y="1534583"/>
            <a:ext cx="3534909" cy="4379912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>
                <a:solidFill>
                  <a:schemeClr val="accent4"/>
                </a:solidFill>
              </a:rPr>
              <a:t>New Interface Type</a:t>
            </a:r>
          </a:p>
          <a:p>
            <a:r>
              <a:rPr lang="en-US" sz="2000" dirty="0" smtClean="0"/>
              <a:t>Defined SSL VPN as an interface &amp; merge SSL profile options</a:t>
            </a:r>
          </a:p>
          <a:p>
            <a:endParaRPr lang="en-US" b="1" dirty="0"/>
          </a:p>
          <a:p>
            <a:pPr>
              <a:buNone/>
            </a:pPr>
            <a:r>
              <a:rPr lang="en-US" sz="2000" b="1" dirty="0" smtClean="0">
                <a:solidFill>
                  <a:schemeClr val="accent4"/>
                </a:solidFill>
              </a:rPr>
              <a:t>Simpler Policy</a:t>
            </a:r>
          </a:p>
          <a:p>
            <a:r>
              <a:rPr lang="en-US" sz="2000" dirty="0" smtClean="0"/>
              <a:t>Eliminates Policy “VPN” sub-type</a:t>
            </a:r>
          </a:p>
          <a:p>
            <a:r>
              <a:rPr lang="en-US" sz="2000" dirty="0" smtClean="0"/>
              <a:t>Merge ID-based rules into main policy (similar to regular non-SSL-VPN policy)</a:t>
            </a:r>
          </a:p>
          <a:p>
            <a:r>
              <a:rPr lang="en-US" sz="2000" dirty="0" smtClean="0"/>
              <a:t>Hide / auto-configure some options based on SSL interface</a:t>
            </a:r>
            <a:endParaRPr lang="en-US" dirty="0" smtClean="0"/>
          </a:p>
          <a:p>
            <a:pPr lvl="1"/>
            <a:r>
              <a:rPr lang="en-US" sz="1800" dirty="0" smtClean="0"/>
              <a:t>Source address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pic>
        <p:nvPicPr>
          <p:cNvPr id="1026" name="Picture 2" descr="C:\Users\rmay\Desktop\tmp-all\travel-2013\jpgs\img_0005_ssl_interfac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687"/>
          <a:stretch/>
        </p:blipFill>
        <p:spPr bwMode="auto">
          <a:xfrm>
            <a:off x="4350747" y="517220"/>
            <a:ext cx="4793253" cy="5324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may\Desktop\tmp-all\travel-2013\jpgs\img_0003_policy_ssl_vpn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459" b="19398"/>
          <a:stretch/>
        </p:blipFill>
        <p:spPr bwMode="auto">
          <a:xfrm>
            <a:off x="4591471" y="1397747"/>
            <a:ext cx="4552529" cy="47087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99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xmlns:p14="http://schemas.microsoft.com/office/powerpoint/2010/main" advTm="500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 bwMode="auto">
          <a:xfrm>
            <a:off x="432076" y="3302152"/>
            <a:ext cx="6310949" cy="2760385"/>
          </a:xfrm>
          <a:prstGeom prst="roundRect">
            <a:avLst>
              <a:gd name="adj" fmla="val 7942"/>
            </a:avLst>
          </a:pr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0" dist="38100" dir="2700000" algn="tl" rotWithShape="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buClr>
                <a:schemeClr val="accent2"/>
              </a:buClr>
              <a:defRPr/>
            </a:pP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53572" y="1294190"/>
            <a:ext cx="6145427" cy="4735286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Background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pPr>
              <a:buFont typeface="Arial"/>
              <a:buChar char="•"/>
            </a:pPr>
            <a:r>
              <a:rPr lang="en-US" sz="2000" dirty="0" smtClean="0"/>
              <a:t>Mobile users and devices increase difficulties in identifying source of network problem or internal threats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Prevalent use of cloud applications poses security control challenges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World Requirements - NGFW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7842" y="1372963"/>
            <a:ext cx="1198735" cy="9839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74212" y="2402967"/>
            <a:ext cx="1125994" cy="10683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0383" y="3723640"/>
            <a:ext cx="1093653" cy="10425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4418" y="4944787"/>
            <a:ext cx="985582" cy="947529"/>
          </a:xfrm>
          <a:prstGeom prst="rect">
            <a:avLst/>
          </a:prstGeom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560041"/>
              </p:ext>
            </p:extLst>
          </p:nvPr>
        </p:nvGraphicFramePr>
        <p:xfrm>
          <a:off x="555100" y="3570610"/>
          <a:ext cx="5965340" cy="2438400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622746"/>
                <a:gridCol w="534259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accent3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</a:t>
                      </a:r>
                      <a:endParaRPr lang="en-US" sz="3200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 Narrow"/>
                          <a:cs typeface="Arial Narrow"/>
                        </a:rPr>
                        <a:t>Ability</a:t>
                      </a:r>
                      <a:r>
                        <a:rPr lang="en-US" baseline="0" dirty="0" smtClean="0">
                          <a:latin typeface="Arial Narrow"/>
                          <a:cs typeface="Arial Narrow"/>
                        </a:rPr>
                        <a:t> to setup security policies with source IPs, user and device identities</a:t>
                      </a:r>
                      <a:endParaRPr lang="en-US" dirty="0" smtClean="0">
                        <a:latin typeface="Arial Narrow"/>
                        <a:cs typeface="Arial Narrow"/>
                      </a:endParaRPr>
                    </a:p>
                  </a:txBody>
                  <a:tcPr anchor="ctr">
                    <a:lnT w="25400" cmpd="sng">
                      <a:noFill/>
                    </a:lnT>
                    <a:lnB w="12700" cap="flat" cmpd="sng" algn="ctr">
                      <a:solidFill>
                        <a:srgbClr val="36424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446E60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</a:t>
                      </a:r>
                      <a:endParaRPr lang="en-US" sz="3200" dirty="0">
                        <a:solidFill>
                          <a:srgbClr val="446E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Narrow"/>
                          <a:cs typeface="Arial Narrow"/>
                        </a:rPr>
                        <a:t>Need</a:t>
                      </a:r>
                      <a:r>
                        <a:rPr lang="en-US" baseline="0" dirty="0" smtClean="0">
                          <a:latin typeface="Arial Narrow"/>
                          <a:cs typeface="Arial Narrow"/>
                        </a:rPr>
                        <a:t> for n</a:t>
                      </a:r>
                      <a:r>
                        <a:rPr lang="en-US" dirty="0" smtClean="0">
                          <a:latin typeface="Arial Narrow"/>
                          <a:cs typeface="Arial Narrow"/>
                        </a:rPr>
                        <a:t>etwork</a:t>
                      </a:r>
                      <a:r>
                        <a:rPr lang="en-US" baseline="0" dirty="0" smtClean="0">
                          <a:latin typeface="Arial Narrow"/>
                          <a:cs typeface="Arial Narrow"/>
                        </a:rPr>
                        <a:t> and threat visibility with deep contextual information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36424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424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6E60"/>
                          </a:solidFill>
                          <a:effectLst/>
                          <a:uLnTx/>
                          <a:uFillTx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</a:t>
                      </a:r>
                      <a:endParaRPr kumimoji="0" lang="en-US" sz="3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46E6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 Narrow"/>
                          <a:cs typeface="Arial Narrow"/>
                        </a:rPr>
                        <a:t>More granular application controls and deeper usage visibility</a:t>
                      </a:r>
                      <a:endParaRPr lang="en-US" baseline="0" dirty="0" smtClean="0">
                        <a:latin typeface="Arial Narrow"/>
                        <a:cs typeface="Arial Narrow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36424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424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46E6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254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0" dirty="0" smtClean="0">
                        <a:latin typeface="Arial Narrow"/>
                        <a:cs typeface="Arial Narrow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36424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6" name="Rounded Rectangle 15"/>
          <p:cNvSpPr/>
          <p:nvPr/>
        </p:nvSpPr>
        <p:spPr bwMode="auto">
          <a:xfrm>
            <a:off x="7358408" y="3011628"/>
            <a:ext cx="1021274" cy="432103"/>
          </a:xfrm>
          <a:prstGeom prst="roundRect">
            <a:avLst/>
          </a:prstGeom>
          <a:solidFill>
            <a:srgbClr val="9E1F2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</a:rPr>
              <a:t>NGFW</a:t>
            </a:r>
            <a:endParaRPr kumimoji="0" lang="en-US" sz="18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6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r="30704" b="31799"/>
          <a:stretch>
            <a:fillRect/>
          </a:stretch>
        </p:blipFill>
        <p:spPr bwMode="auto">
          <a:xfrm>
            <a:off x="656822" y="1908826"/>
            <a:ext cx="6336406" cy="24055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Policy Table Manipulation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613" y="1378834"/>
            <a:ext cx="5705429" cy="36401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ounded Rectangle 13"/>
          <p:cNvSpPr/>
          <p:nvPr/>
        </p:nvSpPr>
        <p:spPr bwMode="auto">
          <a:xfrm>
            <a:off x="719129" y="5303190"/>
            <a:ext cx="7658086" cy="762000"/>
          </a:xfrm>
          <a:prstGeom prst="roundRect">
            <a:avLst>
              <a:gd name="adj" fmla="val 13335"/>
            </a:avLst>
          </a:prstGeom>
          <a:solidFill>
            <a:schemeClr val="tx1">
              <a:lumMod val="20000"/>
              <a:lumOff val="80000"/>
            </a:schemeClr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70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1" algn="ctr">
              <a:buClr>
                <a:schemeClr val="accent2"/>
              </a:buClr>
            </a:pPr>
            <a:r>
              <a:rPr lang="en-US" sz="1600" b="1" dirty="0" smtClean="0"/>
              <a:t>Improves usability by allow object manipulation directly on policy table without going through extra steps  </a:t>
            </a:r>
            <a:endParaRPr lang="en-US" sz="1600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546" y="5312551"/>
            <a:ext cx="694113" cy="694113"/>
          </a:xfrm>
          <a:prstGeom prst="rect">
            <a:avLst/>
          </a:prstGeom>
        </p:spPr>
      </p:pic>
      <p:sp>
        <p:nvSpPr>
          <p:cNvPr id="19" name="Isosceles Triangle 26"/>
          <p:cNvSpPr/>
          <p:nvPr/>
        </p:nvSpPr>
        <p:spPr>
          <a:xfrm rot="10800000">
            <a:off x="2772281" y="2126694"/>
            <a:ext cx="1813486" cy="1042209"/>
          </a:xfrm>
          <a:custGeom>
            <a:avLst/>
            <a:gdLst/>
            <a:ahLst/>
            <a:cxnLst/>
            <a:rect l="l" t="t" r="r" b="b"/>
            <a:pathLst>
              <a:path w="1905000" h="1184486">
                <a:moveTo>
                  <a:pt x="1757296" y="1184486"/>
                </a:moveTo>
                <a:lnTo>
                  <a:pt x="147704" y="1184486"/>
                </a:lnTo>
                <a:cubicBezTo>
                  <a:pt x="66129" y="1184486"/>
                  <a:pt x="0" y="1118357"/>
                  <a:pt x="0" y="1036782"/>
                </a:cubicBezTo>
                <a:lnTo>
                  <a:pt x="0" y="445985"/>
                </a:lnTo>
                <a:cubicBezTo>
                  <a:pt x="0" y="364410"/>
                  <a:pt x="66129" y="298281"/>
                  <a:pt x="147704" y="298281"/>
                </a:cubicBezTo>
                <a:lnTo>
                  <a:pt x="804160" y="298281"/>
                </a:lnTo>
                <a:lnTo>
                  <a:pt x="952500" y="0"/>
                </a:lnTo>
                <a:lnTo>
                  <a:pt x="1100840" y="298281"/>
                </a:lnTo>
                <a:lnTo>
                  <a:pt x="1757296" y="298281"/>
                </a:lnTo>
                <a:cubicBezTo>
                  <a:pt x="1838871" y="298281"/>
                  <a:pt x="1905000" y="364410"/>
                  <a:pt x="1905000" y="445985"/>
                </a:cubicBezTo>
                <a:lnTo>
                  <a:pt x="1905000" y="1036782"/>
                </a:lnTo>
                <a:cubicBezTo>
                  <a:pt x="1905000" y="1118357"/>
                  <a:pt x="1838871" y="1184486"/>
                  <a:pt x="1757296" y="118448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52000">
                <a:schemeClr val="bg1">
                  <a:lumMod val="95000"/>
                </a:schemeClr>
              </a:gs>
              <a:gs pos="0">
                <a:schemeClr val="bg2"/>
              </a:gs>
            </a:gsLst>
            <a:lin ang="10800000" scaled="0"/>
            <a:tileRect/>
          </a:gradFill>
          <a:ln>
            <a:noFill/>
          </a:ln>
          <a:effectLst>
            <a:outerShdw blurRad="63500" dist="508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kern="12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90997" y="2156818"/>
            <a:ext cx="1759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Drag &amp; drop objects between policies or to move policies</a:t>
            </a:r>
          </a:p>
        </p:txBody>
      </p:sp>
      <p:sp>
        <p:nvSpPr>
          <p:cNvPr id="21" name="Isosceles Triangle 26"/>
          <p:cNvSpPr/>
          <p:nvPr/>
        </p:nvSpPr>
        <p:spPr>
          <a:xfrm rot="10800000" flipV="1">
            <a:off x="5538261" y="3837023"/>
            <a:ext cx="1813486" cy="1042209"/>
          </a:xfrm>
          <a:custGeom>
            <a:avLst/>
            <a:gdLst/>
            <a:ahLst/>
            <a:cxnLst/>
            <a:rect l="l" t="t" r="r" b="b"/>
            <a:pathLst>
              <a:path w="1905000" h="1184486">
                <a:moveTo>
                  <a:pt x="1757296" y="1184486"/>
                </a:moveTo>
                <a:lnTo>
                  <a:pt x="147704" y="1184486"/>
                </a:lnTo>
                <a:cubicBezTo>
                  <a:pt x="66129" y="1184486"/>
                  <a:pt x="0" y="1118357"/>
                  <a:pt x="0" y="1036782"/>
                </a:cubicBezTo>
                <a:lnTo>
                  <a:pt x="0" y="445985"/>
                </a:lnTo>
                <a:cubicBezTo>
                  <a:pt x="0" y="364410"/>
                  <a:pt x="66129" y="298281"/>
                  <a:pt x="147704" y="298281"/>
                </a:cubicBezTo>
                <a:lnTo>
                  <a:pt x="804160" y="298281"/>
                </a:lnTo>
                <a:lnTo>
                  <a:pt x="952500" y="0"/>
                </a:lnTo>
                <a:lnTo>
                  <a:pt x="1100840" y="298281"/>
                </a:lnTo>
                <a:lnTo>
                  <a:pt x="1757296" y="298281"/>
                </a:lnTo>
                <a:cubicBezTo>
                  <a:pt x="1838871" y="298281"/>
                  <a:pt x="1905000" y="364410"/>
                  <a:pt x="1905000" y="445985"/>
                </a:cubicBezTo>
                <a:lnTo>
                  <a:pt x="1905000" y="1036782"/>
                </a:lnTo>
                <a:cubicBezTo>
                  <a:pt x="1905000" y="1118357"/>
                  <a:pt x="1838871" y="1184486"/>
                  <a:pt x="1757296" y="118448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52000">
                <a:schemeClr val="bg1">
                  <a:lumMod val="95000"/>
                </a:schemeClr>
              </a:gs>
              <a:gs pos="0">
                <a:schemeClr val="bg2"/>
              </a:gs>
            </a:gsLst>
            <a:lin ang="10800000" scaled="0"/>
            <a:tileRect/>
          </a:gradFill>
          <a:ln>
            <a:noFill/>
          </a:ln>
          <a:effectLst>
            <a:outerShdw blurRad="63500" dist="508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kern="12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42228" y="4132618"/>
            <a:ext cx="1759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Select, create or edit objects directly from table</a:t>
            </a:r>
          </a:p>
        </p:txBody>
      </p:sp>
      <p:sp>
        <p:nvSpPr>
          <p:cNvPr id="23" name="Isosceles Triangle 26"/>
          <p:cNvSpPr/>
          <p:nvPr/>
        </p:nvSpPr>
        <p:spPr>
          <a:xfrm rot="10800000">
            <a:off x="748152" y="2768492"/>
            <a:ext cx="1813486" cy="1042209"/>
          </a:xfrm>
          <a:custGeom>
            <a:avLst/>
            <a:gdLst/>
            <a:ahLst/>
            <a:cxnLst/>
            <a:rect l="l" t="t" r="r" b="b"/>
            <a:pathLst>
              <a:path w="1905000" h="1184486">
                <a:moveTo>
                  <a:pt x="1757296" y="1184486"/>
                </a:moveTo>
                <a:lnTo>
                  <a:pt x="147704" y="1184486"/>
                </a:lnTo>
                <a:cubicBezTo>
                  <a:pt x="66129" y="1184486"/>
                  <a:pt x="0" y="1118357"/>
                  <a:pt x="0" y="1036782"/>
                </a:cubicBezTo>
                <a:lnTo>
                  <a:pt x="0" y="445985"/>
                </a:lnTo>
                <a:cubicBezTo>
                  <a:pt x="0" y="364410"/>
                  <a:pt x="66129" y="298281"/>
                  <a:pt x="147704" y="298281"/>
                </a:cubicBezTo>
                <a:lnTo>
                  <a:pt x="804160" y="298281"/>
                </a:lnTo>
                <a:lnTo>
                  <a:pt x="952500" y="0"/>
                </a:lnTo>
                <a:lnTo>
                  <a:pt x="1100840" y="298281"/>
                </a:lnTo>
                <a:lnTo>
                  <a:pt x="1757296" y="298281"/>
                </a:lnTo>
                <a:cubicBezTo>
                  <a:pt x="1838871" y="298281"/>
                  <a:pt x="1905000" y="364410"/>
                  <a:pt x="1905000" y="445985"/>
                </a:cubicBezTo>
                <a:lnTo>
                  <a:pt x="1905000" y="1036782"/>
                </a:lnTo>
                <a:cubicBezTo>
                  <a:pt x="1905000" y="1118357"/>
                  <a:pt x="1838871" y="1184486"/>
                  <a:pt x="1757296" y="118448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52000">
                <a:schemeClr val="bg1">
                  <a:lumMod val="95000"/>
                </a:schemeClr>
              </a:gs>
              <a:gs pos="0">
                <a:schemeClr val="bg2"/>
              </a:gs>
            </a:gsLst>
            <a:lin ang="10800000" scaled="0"/>
            <a:tileRect/>
          </a:gradFill>
          <a:ln>
            <a:noFill/>
          </a:ln>
          <a:effectLst>
            <a:outerShdw blurRad="63500" dist="508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kern="12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6868" y="2798616"/>
            <a:ext cx="1759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Show matching logs based on selected policy</a:t>
            </a:r>
          </a:p>
        </p:txBody>
      </p:sp>
    </p:spTree>
    <p:extLst>
      <p:ext uri="{BB962C8B-B14F-4D97-AF65-F5344CB8AC3E}">
        <p14:creationId xmlns:p14="http://schemas.microsoft.com/office/powerpoint/2010/main" val="236248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xmlns:p14="http://schemas.microsoft.com/office/powerpoint/2010/main" advTm="5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7" descr="red insigni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325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7838" y="1355725"/>
            <a:ext cx="81708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 defTabSz="914400">
              <a:spcBef>
                <a:spcPct val="20000"/>
              </a:spcBef>
              <a:buClr>
                <a:srgbClr val="FF0000"/>
              </a:buClr>
              <a:buSzPct val="100000"/>
              <a:buFont typeface="Arial" pitchFamily="-84" charset="0"/>
              <a:buNone/>
              <a:defRPr/>
            </a:pPr>
            <a:r>
              <a:rPr lang="en-US" sz="5400" b="1" dirty="0" smtClean="0">
                <a:solidFill>
                  <a:schemeClr val="bg1"/>
                </a:solidFill>
                <a:latin typeface="Arial" pitchFamily="-84" charset="0"/>
                <a:ea typeface="+mn-ea"/>
                <a:cs typeface="+mn-cs"/>
              </a:rPr>
              <a:t>Others</a:t>
            </a:r>
            <a:endParaRPr lang="en-US" sz="2800" b="1" dirty="0">
              <a:solidFill>
                <a:schemeClr val="bg1">
                  <a:lumMod val="95000"/>
                </a:schemeClr>
              </a:solidFill>
              <a:latin typeface="Arial" pitchFamily="-8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971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7836448"/>
              </p:ext>
            </p:extLst>
          </p:nvPr>
        </p:nvGraphicFramePr>
        <p:xfrm>
          <a:off x="452782" y="1461763"/>
          <a:ext cx="3987266" cy="4006559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987266"/>
              </a:tblGrid>
              <a:tr h="121014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GUI, Dashboard &amp; Widgets</a:t>
                      </a:r>
                      <a:endParaRPr kumimoji="0" lang="en-US" sz="18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Arial Narrow"/>
                        <a:cs typeface="Arial Narrow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 Narrow"/>
                          <a:cs typeface="Arial Narrow"/>
                        </a:rPr>
                        <a:t>New </a:t>
                      </a:r>
                      <a:r>
                        <a:rPr kumimoji="0" lang="en-US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license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widget and registration wizard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System Resource Widget Update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Simplification of Menu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Objects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cs typeface="Arial Narrow"/>
                        </a:rPr>
                        <a:t>FortiView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 Narrow"/>
                          <a:cs typeface="Arial Narrow"/>
                        </a:rPr>
                        <a:t>FortiGuard WF Category Visibility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 Narrow"/>
                          <a:cs typeface="Arial Narrow"/>
                        </a:rPr>
                        <a:t>Search bars</a:t>
                      </a:r>
                    </a:p>
                  </a:txBody>
                  <a:tcPr marL="180000" marB="144000"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1014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cs typeface="Arial Narrow"/>
                        </a:rPr>
                        <a:t>Management Tools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/>
                          <a:cs typeface="Arial Narrow"/>
                        </a:rPr>
                        <a:t>Netflow</a:t>
                      </a:r>
                      <a:r>
                        <a:rPr kumimoji="0" lang="en-US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/>
                          <a:cs typeface="Arial Narrow"/>
                        </a:rPr>
                        <a:t> V9 support</a:t>
                      </a:r>
                      <a:endParaRPr kumimoji="0" lang="en-US" sz="180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Narrow"/>
                        <a:ea typeface="MS PGothic" pitchFamily="34" charset="-128"/>
                        <a:cs typeface="Arial Narrow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/>
                          <a:ea typeface="MS PGothic" pitchFamily="34" charset="-128"/>
                          <a:cs typeface="Arial Narrow"/>
                        </a:rPr>
                        <a:t>SNMPv3 AES 256bit support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 Narrow"/>
                          <a:ea typeface="MS PGothic" pitchFamily="34" charset="-128"/>
                          <a:cs typeface="Arial Narrow"/>
                        </a:rPr>
                        <a:t>SNMP trap &amp; alert message for USB modem unplugged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 Narrow"/>
                          <a:ea typeface="MS PGothic" pitchFamily="34" charset="-128"/>
                          <a:cs typeface="Arial Narrow"/>
                        </a:rPr>
                        <a:t>SNMP Ext - per-VDOM CPU/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Arial Narrow"/>
                          <a:ea typeface="MS PGothic" pitchFamily="34" charset="-128"/>
                          <a:cs typeface="Arial Narrow"/>
                        </a:rPr>
                        <a:t>Mem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 Narrow"/>
                          <a:ea typeface="MS PGothic" pitchFamily="34" charset="-128"/>
                          <a:cs typeface="Arial Narrow"/>
                        </a:rPr>
                        <a:t>/etc.</a:t>
                      </a:r>
                      <a:endParaRPr lang="en-GB" sz="1800" dirty="0" smtClean="0">
                        <a:solidFill>
                          <a:schemeClr val="tx1"/>
                        </a:solidFill>
                        <a:latin typeface="Arial Narrow"/>
                        <a:ea typeface="MS PGothic" pitchFamily="34" charset="-128"/>
                        <a:cs typeface="Arial Narrow"/>
                      </a:endParaRPr>
                    </a:p>
                  </a:txBody>
                  <a:tcPr marL="180000" marB="144000">
                    <a:lnT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107658"/>
              </p:ext>
            </p:extLst>
          </p:nvPr>
        </p:nvGraphicFramePr>
        <p:xfrm>
          <a:off x="4657254" y="1526753"/>
          <a:ext cx="3987266" cy="3403799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987266"/>
              </a:tblGrid>
              <a:tr h="8840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cs typeface="Arial Narrow"/>
                        </a:rPr>
                        <a:t>Administration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password key length consistency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Admin-Profile to disable any "binary trace”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scheduled FDN upgrade flexibility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add 'extend contract' option for FortiCloud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FortiGuard Override Server Extensions</a:t>
                      </a:r>
                    </a:p>
                  </a:txBody>
                  <a:tcPr marL="180000" marB="14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421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cs typeface="Arial Narrow"/>
                        </a:rPr>
                        <a:t>Install</a:t>
                      </a:r>
                      <a:endParaRPr kumimoji="0" lang="en-US" sz="1800" b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Arial Narrow"/>
                        <a:cs typeface="Arial Narrow"/>
                      </a:endParaRP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FortiWiFi Install Wizard</a:t>
                      </a:r>
                    </a:p>
                  </a:txBody>
                  <a:tcPr marL="180000" marB="14400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421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cs typeface="Arial Narrow"/>
                        </a:rPr>
                        <a:t>Hardware </a:t>
                      </a:r>
                      <a:endParaRPr kumimoji="0" lang="en-US" sz="1800" b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Arial Narrow"/>
                        <a:cs typeface="Arial Narrow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Support Low Level Format</a:t>
                      </a:r>
                    </a:p>
                  </a:txBody>
                  <a:tcPr marL="180000" marB="14400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List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3682147" y="309483"/>
            <a:ext cx="5336445" cy="448218"/>
          </a:xfrm>
          <a:prstGeom prst="roundRect">
            <a:avLst/>
          </a:prstGeom>
          <a:solidFill>
            <a:srgbClr val="71727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127000" dist="63500" dir="13500000">
              <a:prstClr val="black">
                <a:alpha val="74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System Administration</a:t>
            </a:r>
            <a:endParaRPr kumimoji="0" lang="en-US" sz="20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5650" y="105136"/>
            <a:ext cx="1018052" cy="876917"/>
          </a:xfrm>
          <a:prstGeom prst="rect">
            <a:avLst/>
          </a:prstGeom>
          <a:noFill/>
          <a:ln>
            <a:noFill/>
          </a:ln>
          <a:effectLst>
            <a:outerShdw blurRad="127000" dist="63500" dir="2700000" algn="tl" rotWithShape="0">
              <a:srgbClr val="000000">
                <a:alpha val="65000"/>
              </a:srgbClr>
            </a:outerShdw>
          </a:effectLst>
          <a:scene3d>
            <a:camera prst="perspectiveFront" fov="7200000">
              <a:rot lat="60000" lon="1800000" rev="20700000"/>
            </a:camera>
            <a:lightRig rig="threePt" dir="t"/>
          </a:scene3d>
          <a:sp3d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027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2834130"/>
              </p:ext>
            </p:extLst>
          </p:nvPr>
        </p:nvGraphicFramePr>
        <p:xfrm>
          <a:off x="452782" y="1461763"/>
          <a:ext cx="3987266" cy="4563967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987266"/>
              </a:tblGrid>
              <a:tr h="314351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Interface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36424A"/>
                        </a:solidFill>
                        <a:effectLst/>
                        <a:uLnTx/>
                        <a:uFillTx/>
                        <a:latin typeface="Arial Narrow"/>
                        <a:ea typeface="+mn-ea"/>
                        <a:cs typeface="Arial Narrow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New Link Load Balancing (LLB)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New Link Health Check/Monitor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TCP MSS Clamping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VMXNET3 Support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PPPOE support of RFC2516 service and AC name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RFC-5357 TWAMP (Responder Lite Mode only)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FortiExtender Management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Interface List Improvements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Hardware Switch features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Min-Link Support to Interface Aggregation</a:t>
                      </a:r>
                    </a:p>
                  </a:txBody>
                  <a:tcPr marL="180000" marB="144000"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7760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Network Services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DHCP related GUI improvements</a:t>
                      </a:r>
                    </a:p>
                  </a:txBody>
                  <a:tcPr marL="180000" marB="144000">
                    <a:lnT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2931457"/>
              </p:ext>
            </p:extLst>
          </p:nvPr>
        </p:nvGraphicFramePr>
        <p:xfrm>
          <a:off x="4657254" y="1526753"/>
          <a:ext cx="3987266" cy="318360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987266"/>
              </a:tblGrid>
              <a:tr h="8840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QoS</a:t>
                      </a:r>
                      <a:endParaRPr kumimoji="0" lang="en-US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Arial Narrow"/>
                        <a:ea typeface="+mn-ea"/>
                        <a:cs typeface="Arial Narrow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Configure Class of Service (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CoS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) bits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MS PGothic" pitchFamily="34" charset="-128"/>
                          <a:cs typeface="Arial Narrow"/>
                        </a:rPr>
                        <a:t>Traffic Priority (TOS / DSCP) Support</a:t>
                      </a:r>
                    </a:p>
                  </a:txBody>
                  <a:tcPr marL="180000" marB="14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421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Routing Protocols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OSPF Fast Hello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Dynamic BGP neighbor configuration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BGP Conditional Advertisement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'Add-route disable' without mode-config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Option for dynamic routing on dedicated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mgmt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 CPU</a:t>
                      </a:r>
                    </a:p>
                  </a:txBody>
                  <a:tcPr marL="180000" marB="14400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List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 bwMode="auto">
          <a:xfrm>
            <a:off x="3682147" y="309483"/>
            <a:ext cx="5336445" cy="448218"/>
          </a:xfrm>
          <a:prstGeom prst="roundRect">
            <a:avLst/>
          </a:prstGeom>
          <a:solidFill>
            <a:srgbClr val="71727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127000" dist="63500" dir="13500000">
              <a:prstClr val="black">
                <a:alpha val="74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Routing &amp; Network Services</a:t>
            </a:r>
            <a:endParaRPr kumimoji="0" lang="en-US" sz="20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2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8249" y="105658"/>
            <a:ext cx="1057275" cy="909637"/>
          </a:xfrm>
          <a:prstGeom prst="rect">
            <a:avLst/>
          </a:prstGeom>
          <a:noFill/>
          <a:ln>
            <a:noFill/>
          </a:ln>
          <a:effectLst>
            <a:outerShdw blurRad="127000" dist="63500" dir="2700000" algn="tl" rotWithShape="0">
              <a:srgbClr val="000000">
                <a:alpha val="65000"/>
              </a:srgbClr>
            </a:outerShdw>
          </a:effectLst>
          <a:scene3d>
            <a:camera prst="perspectiveFront" fov="7200000">
              <a:rot lat="60000" lon="1800000" rev="20700000"/>
            </a:camera>
            <a:lightRig rig="threePt" dir="t"/>
          </a:scene3d>
          <a:sp3d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29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9568112"/>
              </p:ext>
            </p:extLst>
          </p:nvPr>
        </p:nvGraphicFramePr>
        <p:xfrm>
          <a:off x="452782" y="1461763"/>
          <a:ext cx="3987266" cy="3732239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987266"/>
              </a:tblGrid>
              <a:tr h="161534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Single Sign-on</a:t>
                      </a:r>
                      <a:endParaRPr kumimoji="0" lang="en-US" sz="18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Arial Narrow"/>
                        <a:cs typeface="Arial Narrow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WSSO -- add user name to traffic log, send RADIUS accounting message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Adding WSSO identity to traffic log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RSSO for IPv6 Clients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POP3/POP3S Authentication</a:t>
                      </a:r>
                    </a:p>
                  </a:txBody>
                  <a:tcPr marL="180000" marB="144000"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4043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cs typeface="Arial Narrow"/>
                        </a:rPr>
                        <a:t>Captive Portal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language customization for guest portal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External captive portal Support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Exempt list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Limit the maximum number of account per guest user portal</a:t>
                      </a:r>
                    </a:p>
                  </a:txBody>
                  <a:tcPr marL="180000" marB="144000">
                    <a:lnT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989994"/>
              </p:ext>
            </p:extLst>
          </p:nvPr>
        </p:nvGraphicFramePr>
        <p:xfrm>
          <a:off x="4657254" y="1526753"/>
          <a:ext cx="3987266" cy="208632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987266"/>
              </a:tblGrid>
              <a:tr h="6179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User Objects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LDAP User/Group Query inside Policy</a:t>
                      </a:r>
                    </a:p>
                  </a:txBody>
                  <a:tcPr marL="180000" marB="14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179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Device Objects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Default device groups changes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Detect device types for traffic not flowing through FortiGate</a:t>
                      </a:r>
                    </a:p>
                  </a:txBody>
                  <a:tcPr marL="180000" marB="14400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List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 bwMode="auto">
          <a:xfrm>
            <a:off x="3682147" y="309483"/>
            <a:ext cx="5336445" cy="448218"/>
          </a:xfrm>
          <a:prstGeom prst="roundRect">
            <a:avLst/>
          </a:prstGeom>
          <a:solidFill>
            <a:srgbClr val="71727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127000" dist="63500" dir="13500000">
              <a:prstClr val="black">
                <a:alpha val="74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User </a:t>
            </a:r>
            <a:r>
              <a:rPr lang="en-US" sz="2000" b="1" dirty="0" smtClean="0">
                <a:solidFill>
                  <a:schemeClr val="bg1"/>
                </a:solidFill>
              </a:rPr>
              <a:t>and Device Identity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9220" y="83947"/>
            <a:ext cx="1055688" cy="909637"/>
          </a:xfrm>
          <a:prstGeom prst="rect">
            <a:avLst/>
          </a:prstGeom>
          <a:noFill/>
          <a:ln>
            <a:noFill/>
          </a:ln>
          <a:effectLst>
            <a:outerShdw blurRad="127000" dist="63500" dir="2700000" algn="tl" rotWithShape="0">
              <a:srgbClr val="000000">
                <a:alpha val="65000"/>
              </a:srgbClr>
            </a:outerShdw>
          </a:effectLst>
          <a:scene3d>
            <a:camera prst="perspectiveFront" fov="7200000">
              <a:rot lat="60000" lon="1800000" rev="20700000"/>
            </a:camera>
            <a:lightRig rig="threePt" dir="t"/>
          </a:scene3d>
          <a:sp3d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910" y="71889"/>
            <a:ext cx="1057275" cy="911225"/>
          </a:xfrm>
          <a:prstGeom prst="rect">
            <a:avLst/>
          </a:prstGeom>
          <a:noFill/>
          <a:ln>
            <a:noFill/>
          </a:ln>
          <a:effectLst>
            <a:outerShdw blurRad="127000" dist="63500" dir="2700000" algn="tl" rotWithShape="0">
              <a:srgbClr val="000000">
                <a:alpha val="65000"/>
              </a:srgbClr>
            </a:outerShdw>
          </a:effectLst>
          <a:scene3d>
            <a:camera prst="perspectiveFront" fov="7200000">
              <a:rot lat="60000" lon="1800000" rev="207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9935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1752721"/>
              </p:ext>
            </p:extLst>
          </p:nvPr>
        </p:nvGraphicFramePr>
        <p:xfrm>
          <a:off x="452782" y="1461763"/>
          <a:ext cx="3987266" cy="4775399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987266"/>
              </a:tblGrid>
              <a:tr h="8387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Policy Table</a:t>
                      </a:r>
                      <a:endParaRPr kumimoji="0" lang="en-US" sz="18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Arial Narrow"/>
                        <a:cs typeface="Arial Narrow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Merged Policy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Policy Table Drag &amp; Drop Enhancements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Policy objects</a:t>
                      </a:r>
                      <a:r>
                        <a:rPr lang="en-US" sz="1800" b="1" kern="1200" baseline="0" dirty="0" smtClean="0"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Manipulation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Explicit Proxy policy in separate table</a:t>
                      </a:r>
                      <a:endParaRPr kumimoji="0" lang="en-MY" sz="1800" b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Narrow"/>
                        <a:ea typeface="+mn-ea"/>
                        <a:cs typeface="Arial Narrow"/>
                      </a:endParaRPr>
                    </a:p>
                  </a:txBody>
                  <a:tcPr marL="180000" marB="144000"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975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cs typeface="Arial Narrow"/>
                        </a:rPr>
                        <a:t>Policy Objects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Object UUID support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IPv6 address range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IPv6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GeoIP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 DB</a:t>
                      </a:r>
                    </a:p>
                  </a:txBody>
                  <a:tcPr marL="180000" marB="144000">
                    <a:lnT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975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NAT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VIP Limit increase (1U/2U) + VRRP VRDST second IP support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Dynamic VIP according to DNS translation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Customize NAT IP for multicast policy</a:t>
                      </a:r>
                    </a:p>
                  </a:txBody>
                  <a:tcPr marL="180000" marB="144000">
                    <a:lnT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5873588"/>
              </p:ext>
            </p:extLst>
          </p:nvPr>
        </p:nvGraphicFramePr>
        <p:xfrm>
          <a:off x="4657254" y="1526753"/>
          <a:ext cx="3987266" cy="400656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987266"/>
              </a:tblGrid>
              <a:tr h="6179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Firewall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Option to send TCP RST when session timeout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Improve Banned User List Page</a:t>
                      </a:r>
                    </a:p>
                  </a:txBody>
                  <a:tcPr marL="180000" marB="14400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179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SSL Inspection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SSL deep inspection improvements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Inline SSL Inspection Engine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SSL Profile for flow UTM, support exempt list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SSL certificate profile GUI update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Server certificate upload for flow &amp; proxy UTM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Enhanced Certificate handling</a:t>
                      </a:r>
                    </a:p>
                  </a:txBody>
                  <a:tcPr marL="180000" marB="14400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List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 bwMode="auto">
          <a:xfrm>
            <a:off x="3682147" y="309483"/>
            <a:ext cx="5336445" cy="448218"/>
          </a:xfrm>
          <a:prstGeom prst="roundRect">
            <a:avLst/>
          </a:prstGeom>
          <a:solidFill>
            <a:srgbClr val="71727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127000" dist="63500" dir="13500000">
              <a:prstClr val="black">
                <a:alpha val="74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Firewall &amp; SSL Inspection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12" name="Picture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9662" y="84010"/>
            <a:ext cx="1031923" cy="889469"/>
          </a:xfrm>
          <a:prstGeom prst="rect">
            <a:avLst/>
          </a:prstGeom>
          <a:noFill/>
          <a:ln>
            <a:noFill/>
          </a:ln>
          <a:effectLst>
            <a:outerShdw blurRad="127000" dist="63500" dir="2700000" algn="tl" rotWithShape="0">
              <a:srgbClr val="000000">
                <a:alpha val="65000"/>
              </a:srgbClr>
            </a:outerShdw>
          </a:effectLst>
          <a:scene3d>
            <a:camera prst="perspectiveFront" fov="7200000">
              <a:rot lat="60000" lon="1800000" rev="20700000"/>
            </a:camera>
            <a:lightRig rig="threePt" dir="t"/>
          </a:scene3d>
          <a:sp3d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2569" y="84315"/>
            <a:ext cx="1031923" cy="955484"/>
          </a:xfrm>
          <a:prstGeom prst="rect">
            <a:avLst/>
          </a:prstGeom>
          <a:noFill/>
          <a:ln>
            <a:noFill/>
          </a:ln>
          <a:effectLst>
            <a:outerShdw blurRad="127000" dist="63500" dir="2700000" algn="tl" rotWithShape="0">
              <a:srgbClr val="000000">
                <a:alpha val="65000"/>
              </a:srgbClr>
            </a:outerShdw>
          </a:effectLst>
          <a:scene3d>
            <a:camera prst="perspectiveFront" fov="7200000">
              <a:rot lat="60000" lon="1800000" rev="20700000"/>
            </a:camera>
            <a:lightRig rig="threePt" dir="t"/>
          </a:scene3d>
          <a:sp3d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667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1752721"/>
              </p:ext>
            </p:extLst>
          </p:nvPr>
        </p:nvGraphicFramePr>
        <p:xfrm>
          <a:off x="452782" y="1461763"/>
          <a:ext cx="3987266" cy="455520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987266"/>
              </a:tblGrid>
              <a:tr h="8387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IPS</a:t>
                      </a:r>
                      <a:endParaRPr kumimoji="0" lang="en-US" sz="18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Arial Narrow"/>
                        <a:cs typeface="Arial Narrow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Rate based IPS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Dynamic Scanning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Improved IPS performance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IPS event Context Data</a:t>
                      </a:r>
                    </a:p>
                  </a:txBody>
                  <a:tcPr marL="180000" marB="144000"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975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cs typeface="Arial Narrow"/>
                        </a:rPr>
                        <a:t>Application Control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Application Control Usability Improvements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Deep Application visibility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5-Point-Risk Rating for Applications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replacement message for HTTP based protocols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Detect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Youtube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 video names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SPDY protocol for app-control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 IPv6 support (phase 1)</a:t>
                      </a:r>
                    </a:p>
                  </a:txBody>
                  <a:tcPr marL="180000" marB="144000">
                    <a:lnT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5642233"/>
              </p:ext>
            </p:extLst>
          </p:nvPr>
        </p:nvGraphicFramePr>
        <p:xfrm>
          <a:off x="4657254" y="1526753"/>
          <a:ext cx="3987266" cy="3183599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987266"/>
              </a:tblGrid>
              <a:tr h="44907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AV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Antivirus profile GUI page improvement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Deep Flow AV – Support sniff mode, Sandbox</a:t>
                      </a:r>
                    </a:p>
                  </a:txBody>
                  <a:tcPr marL="180000" marB="14400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3608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Web Filtering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Restrict access to Google Corporate Accounts only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GUI Option to manage custom categories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Improvement in HTTPS web filtering without deep inspection</a:t>
                      </a:r>
                    </a:p>
                  </a:txBody>
                  <a:tcPr marL="180000" marB="14400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List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 bwMode="auto">
          <a:xfrm>
            <a:off x="3682147" y="309483"/>
            <a:ext cx="5336445" cy="448218"/>
          </a:xfrm>
          <a:prstGeom prst="roundRect">
            <a:avLst/>
          </a:prstGeom>
          <a:solidFill>
            <a:srgbClr val="71727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127000" dist="63500" dir="13500000">
              <a:prstClr val="black">
                <a:alpha val="74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UTM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10" name="Picture 5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3578" y="68878"/>
            <a:ext cx="1031923" cy="889469"/>
          </a:xfrm>
          <a:prstGeom prst="rect">
            <a:avLst/>
          </a:prstGeom>
          <a:noFill/>
          <a:ln>
            <a:noFill/>
          </a:ln>
          <a:effectLst>
            <a:outerShdw blurRad="127000" dist="63500" dir="2700000" algn="tl" rotWithShape="0">
              <a:srgbClr val="000000">
                <a:alpha val="65000"/>
              </a:srgbClr>
            </a:outerShdw>
          </a:effectLst>
          <a:scene3d>
            <a:camera prst="perspectiveFront" fov="7200000">
              <a:rot lat="60000" lon="1800000" rev="20700000"/>
            </a:camera>
            <a:lightRig rig="threePt" dir="t"/>
          </a:scene3d>
          <a:sp3d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5385" y="68878"/>
            <a:ext cx="1031923" cy="889469"/>
          </a:xfrm>
          <a:prstGeom prst="rect">
            <a:avLst/>
          </a:prstGeom>
          <a:noFill/>
          <a:ln>
            <a:noFill/>
          </a:ln>
          <a:effectLst>
            <a:outerShdw blurRad="127000" dist="63500" dir="2700000" algn="tl" rotWithShape="0">
              <a:srgbClr val="000000">
                <a:alpha val="65000"/>
              </a:srgbClr>
            </a:outerShdw>
          </a:effectLst>
          <a:scene3d>
            <a:camera prst="perspectiveFront" fov="7200000">
              <a:rot lat="60000" lon="1800000" rev="20700000"/>
            </a:camera>
            <a:lightRig rig="threePt" dir="t"/>
          </a:scene3d>
          <a:sp3d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3739" y="69012"/>
            <a:ext cx="905963" cy="889200"/>
          </a:xfrm>
          <a:prstGeom prst="rect">
            <a:avLst/>
          </a:prstGeom>
          <a:noFill/>
          <a:ln>
            <a:noFill/>
          </a:ln>
          <a:effectLst>
            <a:outerShdw blurRad="127000" dist="63500" dir="2700000" algn="tl" rotWithShape="0">
              <a:srgbClr val="000000">
                <a:alpha val="65000"/>
              </a:srgbClr>
            </a:outerShdw>
          </a:effectLst>
          <a:scene3d>
            <a:camera prst="perspectiveFront" fov="7200000">
              <a:rot lat="60000" lon="1800000" rev="20700000"/>
            </a:camera>
            <a:lightRig rig="threePt" dir="t"/>
          </a:scene3d>
          <a:sp3d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6139" y="68878"/>
            <a:ext cx="1031923" cy="889469"/>
          </a:xfrm>
          <a:prstGeom prst="rect">
            <a:avLst/>
          </a:prstGeom>
          <a:noFill/>
          <a:ln>
            <a:noFill/>
          </a:ln>
          <a:effectLst>
            <a:outerShdw blurRad="127000" dist="63500" dir="2700000" algn="tl" rotWithShape="0">
              <a:srgbClr val="000000">
                <a:alpha val="65000"/>
              </a:srgbClr>
            </a:outerShdw>
          </a:effectLst>
          <a:scene3d>
            <a:camera prst="perspectiveFront" fov="7200000">
              <a:rot lat="60000" lon="1800000" rev="20700000"/>
            </a:camera>
            <a:lightRig rig="threePt" dir="t"/>
          </a:scene3d>
          <a:sp3d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5815" y="68878"/>
            <a:ext cx="1031923" cy="889469"/>
          </a:xfrm>
          <a:prstGeom prst="rect">
            <a:avLst/>
          </a:prstGeom>
          <a:noFill/>
          <a:ln>
            <a:noFill/>
          </a:ln>
          <a:effectLst>
            <a:outerShdw blurRad="127000" dist="63500" dir="2700000" algn="tl" rotWithShape="0">
              <a:srgbClr val="000000">
                <a:alpha val="65000"/>
              </a:srgbClr>
            </a:outerShdw>
          </a:effectLst>
          <a:scene3d>
            <a:camera prst="perspectiveFront" fov="7200000">
              <a:rot lat="60000" lon="1800000" rev="20700000"/>
            </a:camera>
            <a:lightRig rig="threePt" dir="t"/>
          </a:scene3d>
          <a:sp3d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667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202955"/>
              </p:ext>
            </p:extLst>
          </p:nvPr>
        </p:nvGraphicFramePr>
        <p:xfrm>
          <a:off x="452782" y="1461763"/>
          <a:ext cx="3987266" cy="159180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987266"/>
              </a:tblGrid>
              <a:tr h="8387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SSL VPN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SSL VPN Wizard and configuration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Replacement message for SSL VPN host security check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Suite B support for SSL</a:t>
                      </a:r>
                    </a:p>
                  </a:txBody>
                  <a:tcPr marL="180000" marB="144000"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6819911"/>
              </p:ext>
            </p:extLst>
          </p:nvPr>
        </p:nvGraphicFramePr>
        <p:xfrm>
          <a:off x="4657254" y="1526753"/>
          <a:ext cx="3987266" cy="214044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987266"/>
              </a:tblGrid>
              <a:tr h="6179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IPSEC VPN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IPsec</a:t>
                      </a: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 VPN Wizard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IPsec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 tunnel template (read-only)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Support RSA certificate group in phase I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IKEv2 EAP Support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support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ipsec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 interface for multi-interface policy</a:t>
                      </a:r>
                    </a:p>
                  </a:txBody>
                  <a:tcPr marL="180000" marB="14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List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3682147" y="309483"/>
            <a:ext cx="5336445" cy="448218"/>
          </a:xfrm>
          <a:prstGeom prst="roundRect">
            <a:avLst/>
          </a:prstGeom>
          <a:solidFill>
            <a:srgbClr val="71727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127000" dist="63500" dir="13500000">
              <a:prstClr val="black">
                <a:alpha val="74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VPN</a:t>
            </a:r>
          </a:p>
        </p:txBody>
      </p:sp>
      <p:pic>
        <p:nvPicPr>
          <p:cNvPr id="11" name="Picture 5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4433" y="94865"/>
            <a:ext cx="1031923" cy="889469"/>
          </a:xfrm>
          <a:prstGeom prst="rect">
            <a:avLst/>
          </a:prstGeom>
          <a:noFill/>
          <a:ln>
            <a:noFill/>
          </a:ln>
          <a:effectLst>
            <a:outerShdw blurRad="127000" dist="63500" dir="2700000" algn="tl" rotWithShape="0">
              <a:srgbClr val="000000">
                <a:alpha val="65000"/>
              </a:srgbClr>
            </a:outerShdw>
          </a:effectLst>
          <a:scene3d>
            <a:camera prst="perspectiveFront" fov="7200000">
              <a:rot lat="60000" lon="1800000" rev="20700000"/>
            </a:camera>
            <a:lightRig rig="threePt" dir="t"/>
          </a:scene3d>
          <a:sp3d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543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0501635"/>
              </p:ext>
            </p:extLst>
          </p:nvPr>
        </p:nvGraphicFramePr>
        <p:xfrm>
          <a:off x="452782" y="1461764"/>
          <a:ext cx="3987266" cy="208632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987266"/>
              </a:tblGrid>
              <a:tr h="84425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Endpoint profile</a:t>
                      </a:r>
                      <a:endParaRPr kumimoji="0" lang="en-US" sz="18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Arial Narrow"/>
                        <a:cs typeface="Arial Narrow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Support the URL Filter list in Endpoint Control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Enhanced AV setting</a:t>
                      </a:r>
                    </a:p>
                  </a:txBody>
                  <a:tcPr marL="180000" marB="144000"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531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cs typeface="Arial Narrow"/>
                        </a:rPr>
                        <a:t>Client Management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FortiClient Monitors</a:t>
                      </a:r>
                    </a:p>
                  </a:txBody>
                  <a:tcPr marL="180000" marB="144000">
                    <a:lnT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6945193"/>
              </p:ext>
            </p:extLst>
          </p:nvPr>
        </p:nvGraphicFramePr>
        <p:xfrm>
          <a:off x="4657254" y="1526753"/>
          <a:ext cx="3987266" cy="181200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987266"/>
              </a:tblGrid>
              <a:tr h="6179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Mobility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“On-net” detection using DHCP Server</a:t>
                      </a:r>
                    </a:p>
                  </a:txBody>
                  <a:tcPr marL="180000" marB="14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179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Licensing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New annual subscription scheme and max client support</a:t>
                      </a:r>
                    </a:p>
                  </a:txBody>
                  <a:tcPr marL="180000" marB="14400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List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3682147" y="309483"/>
            <a:ext cx="5336445" cy="448218"/>
          </a:xfrm>
          <a:prstGeom prst="roundRect">
            <a:avLst/>
          </a:prstGeom>
          <a:solidFill>
            <a:srgbClr val="71727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127000" dist="63500" dir="13500000">
              <a:prstClr val="black">
                <a:alpha val="74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End Point Control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11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881" y="115732"/>
            <a:ext cx="1030288" cy="889000"/>
          </a:xfrm>
          <a:prstGeom prst="rect">
            <a:avLst/>
          </a:prstGeom>
          <a:noFill/>
          <a:ln>
            <a:noFill/>
          </a:ln>
          <a:effectLst>
            <a:outerShdw blurRad="127000" dist="63500" dir="2700000" algn="tl" rotWithShape="0">
              <a:srgbClr val="000000">
                <a:alpha val="65000"/>
              </a:srgbClr>
            </a:outerShdw>
          </a:effectLst>
          <a:scene3d>
            <a:camera prst="perspectiveFront" fov="7200000">
              <a:rot lat="60000" lon="1800000" rev="20700000"/>
            </a:camera>
            <a:lightRig rig="threePt" dir="t"/>
          </a:scene3d>
          <a:sp3d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774834"/>
              </p:ext>
            </p:extLst>
          </p:nvPr>
        </p:nvGraphicFramePr>
        <p:xfrm>
          <a:off x="635906" y="3710871"/>
          <a:ext cx="7875538" cy="2378279"/>
        </p:xfrm>
        <a:graphic>
          <a:graphicData uri="http://schemas.openxmlformats.org/drawingml/2006/table">
            <a:tbl>
              <a:tblPr firstRow="1" bandRow="1">
                <a:effectLst>
                  <a:outerShdw blurRad="254000" dist="38100" dir="2700000" algn="tl" rotWithShape="0">
                    <a:srgbClr val="000000">
                      <a:alpha val="43000"/>
                    </a:srgbClr>
                  </a:outerShdw>
                </a:effectLst>
                <a:tableStyleId>{073A0DAA-6AF3-43AB-8588-CEC1D06C72B9}</a:tableStyleId>
              </a:tblPr>
              <a:tblGrid>
                <a:gridCol w="3072018"/>
                <a:gridCol w="2401760"/>
                <a:gridCol w="2401760"/>
              </a:tblGrid>
              <a:tr h="899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smtClean="0">
                          <a:effectLst/>
                        </a:rPr>
                        <a:t>Features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V5.0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V5.2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License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 Renewal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Perpetual</a:t>
                      </a:r>
                      <a:endParaRPr lang="en-US" sz="14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Annually</a:t>
                      </a:r>
                      <a:endParaRPr lang="en-US" sz="14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Activation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Requires License Certificate and enter code</a:t>
                      </a:r>
                      <a:r>
                        <a:rPr lang="en-US" sz="1400" b="0" i="0" u="none" strike="noStrike" baseline="0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 on GUI</a:t>
                      </a:r>
                      <a:endParaRPr lang="en-US" sz="14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Similar to FortiGuard Service</a:t>
                      </a: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30-90 series, VM00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Up to 200 Clients</a:t>
                      </a:r>
                      <a:endParaRPr lang="en-US" sz="14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Up to 200 Clients</a:t>
                      </a:r>
                      <a:endParaRPr lang="en-US" sz="1400" b="0" i="0" u="none" strike="noStrike" dirty="0" smtClean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100-300</a:t>
                      </a:r>
                      <a:r>
                        <a:rPr lang="en-US" sz="140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 series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Up to 2,000</a:t>
                      </a:r>
                      <a:r>
                        <a:rPr lang="en-US" sz="1400" b="0" i="0" u="none" strike="noStrike" baseline="0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 Clients</a:t>
                      </a:r>
                      <a:endParaRPr lang="en-US" sz="14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Up to 600</a:t>
                      </a:r>
                      <a:r>
                        <a:rPr lang="en-US" sz="1400" b="0" i="0" u="none" strike="noStrike" baseline="0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 Clients</a:t>
                      </a:r>
                      <a:endParaRPr lang="en-US" sz="1400" b="0" i="0" u="none" strike="noStrike" dirty="0" smtClean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500-800 series, VM01, 02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Up to 2,000 </a:t>
                      </a:r>
                      <a:r>
                        <a:rPr lang="en-US" sz="1400" b="0" i="0" u="none" strike="noStrike" baseline="0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Clients</a:t>
                      </a:r>
                      <a:endParaRPr lang="en-US" sz="14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Up to 2,000 </a:t>
                      </a:r>
                      <a:r>
                        <a:rPr lang="en-US" sz="1400" b="0" i="0" u="none" strike="noStrike" baseline="0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Clients</a:t>
                      </a:r>
                      <a:endParaRPr lang="en-US" sz="14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1000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 series, </a:t>
                      </a:r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VM04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Up to 8,000 </a:t>
                      </a:r>
                      <a:r>
                        <a:rPr lang="en-US" sz="1400" b="0" i="0" u="none" strike="noStrike" baseline="0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Clients</a:t>
                      </a:r>
                      <a:endParaRPr lang="en-US" sz="1400" b="0" i="0" u="none" strike="noStrike" dirty="0" smtClean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Up to 8,000 </a:t>
                      </a:r>
                      <a:r>
                        <a:rPr lang="en-US" sz="1400" b="0" i="0" u="none" strike="noStrike" baseline="0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Clients</a:t>
                      </a:r>
                      <a:endParaRPr lang="en-US" sz="1400" b="0" i="0" u="none" strike="noStrike" dirty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  <a:tr h="281528"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3000,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5000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 series, </a:t>
                      </a:r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VM08</a:t>
                      </a:r>
                    </a:p>
                  </a:txBody>
                  <a:tcPr marL="9276" marR="9276" marT="9276" marB="0" anchor="ctr"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Up to 16,000 </a:t>
                      </a:r>
                      <a:r>
                        <a:rPr lang="en-US" sz="1400" b="0" i="0" u="none" strike="noStrike" baseline="0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Clients</a:t>
                      </a:r>
                      <a:endParaRPr lang="en-US" sz="1400" b="0" i="0" u="none" strike="noStrike" dirty="0" smtClean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36424A"/>
                          </a:solidFill>
                          <a:effectLst/>
                          <a:latin typeface="HelveticaNeue Condensed (Body)"/>
                          <a:cs typeface="HelveticaNeue Condensed (Body)"/>
                        </a:rPr>
                        <a:t>Up to 20,000 </a:t>
                      </a:r>
                      <a:r>
                        <a:rPr lang="en-US" sz="1400" b="0" i="0" u="none" strike="noStrike" baseline="0" dirty="0" smtClean="0">
                          <a:solidFill>
                            <a:srgbClr val="36424A"/>
                          </a:solidFill>
                          <a:effectLst/>
                          <a:latin typeface="+mn-lt"/>
                          <a:cs typeface="+mn-cs"/>
                        </a:rPr>
                        <a:t>Clients</a:t>
                      </a:r>
                      <a:endParaRPr lang="en-US" sz="1400" b="0" i="0" u="none" strike="noStrike" dirty="0" smtClean="0">
                        <a:solidFill>
                          <a:srgbClr val="36424A"/>
                        </a:solidFill>
                        <a:effectLst/>
                        <a:latin typeface="HelveticaNeue Condensed (Body)"/>
                        <a:cs typeface="HelveticaNeue Condensed (Body)"/>
                      </a:endParaRPr>
                    </a:p>
                  </a:txBody>
                  <a:tcPr marL="9276" marR="9276" marT="9276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900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0501635"/>
              </p:ext>
            </p:extLst>
          </p:nvPr>
        </p:nvGraphicFramePr>
        <p:xfrm>
          <a:off x="452782" y="1461764"/>
          <a:ext cx="3987266" cy="241476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987266"/>
              </a:tblGrid>
              <a:tr h="84425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FortiClient V5.2</a:t>
                      </a:r>
                      <a:endParaRPr kumimoji="0" lang="en-US" sz="18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Arial Narrow"/>
                        <a:cs typeface="Arial Narrow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Client rebranding tool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Auto-VPN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 with Off-net detection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MAC OS Client – SSO, Dynamic banner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VPN-only install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SSL VPN IPv6 support (Win only)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VPN resiliency support (Win only)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4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Manual URL list Support</a:t>
                      </a:r>
                    </a:p>
                  </a:txBody>
                  <a:tcPr marL="180000" marB="144000"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List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3682147" y="309483"/>
            <a:ext cx="5336445" cy="448218"/>
          </a:xfrm>
          <a:prstGeom prst="roundRect">
            <a:avLst/>
          </a:prstGeom>
          <a:solidFill>
            <a:srgbClr val="71727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127000" dist="63500" dir="13500000">
              <a:prstClr val="black">
                <a:alpha val="74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End Point Control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11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881" y="115732"/>
            <a:ext cx="1030288" cy="889000"/>
          </a:xfrm>
          <a:prstGeom prst="rect">
            <a:avLst/>
          </a:prstGeom>
          <a:noFill/>
          <a:ln>
            <a:noFill/>
          </a:ln>
          <a:effectLst>
            <a:outerShdw blurRad="127000" dist="63500" dir="2700000" algn="tl" rotWithShape="0">
              <a:srgbClr val="000000">
                <a:alpha val="65000"/>
              </a:srgbClr>
            </a:outerShdw>
          </a:effectLst>
          <a:scene3d>
            <a:camera prst="perspectiveFront" fov="7200000">
              <a:rot lat="60000" lon="1800000" rev="20700000"/>
            </a:camera>
            <a:lightRig rig="threePt" dir="t"/>
          </a:scene3d>
          <a:sp3d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900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FortiView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1287384" y="1351566"/>
            <a:ext cx="7672919" cy="826119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23900" lvl="2"/>
            <a:r>
              <a:rPr lang="en-US" sz="2000" b="1" dirty="0">
                <a:solidFill>
                  <a:schemeClr val="accent4"/>
                </a:solidFill>
                <a:latin typeface="+mn-lt"/>
                <a:cs typeface="Arial Narrow"/>
              </a:rPr>
              <a:t>Powerful on-demand query tool that provides contextual results with </a:t>
            </a:r>
            <a:r>
              <a:rPr lang="en-US" sz="2000" b="1" dirty="0" smtClean="0">
                <a:solidFill>
                  <a:schemeClr val="accent4"/>
                </a:solidFill>
                <a:latin typeface="+mn-lt"/>
                <a:cs typeface="Arial Narrow"/>
              </a:rPr>
              <a:t>drill down </a:t>
            </a:r>
            <a:r>
              <a:rPr lang="en-US" sz="2000" b="1" dirty="0">
                <a:solidFill>
                  <a:schemeClr val="accent4"/>
                </a:solidFill>
                <a:latin typeface="+mn-lt"/>
                <a:cs typeface="Arial Narrow"/>
              </a:rPr>
              <a:t>capabilities</a:t>
            </a:r>
          </a:p>
        </p:txBody>
      </p:sp>
      <p:pic>
        <p:nvPicPr>
          <p:cNvPr id="7" name="Picture 6" descr="DrillDow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63" y="1273161"/>
            <a:ext cx="1213972" cy="104536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Group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503023"/>
              </p:ext>
            </p:extLst>
          </p:nvPr>
        </p:nvGraphicFramePr>
        <p:xfrm>
          <a:off x="6161287" y="4321650"/>
          <a:ext cx="2217998" cy="1554479"/>
        </p:xfrm>
        <a:graphic>
          <a:graphicData uri="http://schemas.openxmlformats.org/drawingml/2006/table">
            <a:tbl>
              <a:tblPr bandRow="1">
                <a:effectLst>
                  <a:outerShdw blurRad="254000" dist="38100" dir="2700000" algn="tl" rotWithShape="0">
                    <a:srgbClr val="000000">
                      <a:alpha val="43000"/>
                    </a:srgbClr>
                  </a:outerShdw>
                </a:effectLst>
                <a:tableStyleId>{073A0DAA-6AF3-43AB-8588-CEC1D06C72B9}</a:tableStyleId>
              </a:tblPr>
              <a:tblGrid>
                <a:gridCol w="2217998"/>
              </a:tblGrid>
              <a:tr h="48098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FFFF"/>
                          </a:solidFill>
                        </a:rPr>
                        <a:t>Assists in network troubleshooting </a:t>
                      </a:r>
                      <a:endParaRPr lang="en-US" sz="1800" dirty="0">
                        <a:solidFill>
                          <a:srgbClr val="FFFFFF"/>
                        </a:solidFill>
                      </a:endParaRPr>
                    </a:p>
                  </a:txBody>
                  <a:tcPr horzOverflow="overflow">
                    <a:solidFill>
                      <a:srgbClr val="36424A"/>
                    </a:solidFill>
                  </a:tcPr>
                </a:tc>
              </a:tr>
              <a:tr h="490134">
                <a:tc>
                  <a:txBody>
                    <a:bodyPr/>
                    <a:lstStyle/>
                    <a:p>
                      <a:pPr marL="0" marR="0" lvl="1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Provides insights to optimizing networks &amp; productivity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11" name="Rounded Rectangular Callout 10"/>
          <p:cNvSpPr/>
          <p:nvPr/>
        </p:nvSpPr>
        <p:spPr bwMode="auto">
          <a:xfrm>
            <a:off x="6163535" y="2647225"/>
            <a:ext cx="2237206" cy="1328201"/>
          </a:xfrm>
          <a:prstGeom prst="wedgeRoundRectCallout">
            <a:avLst>
              <a:gd name="adj1" fmla="val -34896"/>
              <a:gd name="adj2" fmla="val 81191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90000"/>
            </a:pPr>
            <a:r>
              <a:rPr lang="en-US" sz="1600" i="1" dirty="0">
                <a:latin typeface="Comic Sans MS"/>
                <a:cs typeface="Comic Sans MS"/>
              </a:rPr>
              <a:t>Why a particular group of users is having trouble using the cloud based ERP system</a:t>
            </a:r>
            <a:r>
              <a:rPr lang="en-US" sz="1600" i="1" dirty="0" smtClean="0">
                <a:latin typeface="Comic Sans MS"/>
                <a:cs typeface="Comic Sans MS"/>
              </a:rPr>
              <a:t>?</a:t>
            </a:r>
            <a:endParaRPr lang="en-US" sz="1600" i="1" dirty="0">
              <a:latin typeface="Comic Sans MS"/>
              <a:cs typeface="Comic Sans MS"/>
            </a:endParaRPr>
          </a:p>
        </p:txBody>
      </p:sp>
      <p:graphicFrame>
        <p:nvGraphicFramePr>
          <p:cNvPr id="13" name="Group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218155"/>
              </p:ext>
            </p:extLst>
          </p:nvPr>
        </p:nvGraphicFramePr>
        <p:xfrm>
          <a:off x="893575" y="4321650"/>
          <a:ext cx="2217998" cy="1554479"/>
        </p:xfrm>
        <a:graphic>
          <a:graphicData uri="http://schemas.openxmlformats.org/drawingml/2006/table">
            <a:tbl>
              <a:tblPr bandRow="1">
                <a:effectLst>
                  <a:outerShdw blurRad="254000" dist="38100" dir="2700000" algn="tl" rotWithShape="0">
                    <a:srgbClr val="000000">
                      <a:alpha val="43000"/>
                    </a:srgbClr>
                  </a:outerShdw>
                </a:effectLst>
                <a:tableStyleId>{073A0DAA-6AF3-43AB-8588-CEC1D06C72B9}</a:tableStyleId>
              </a:tblPr>
              <a:tblGrid>
                <a:gridCol w="2217998"/>
              </a:tblGrid>
              <a:tr h="48098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FFFF"/>
                          </a:solidFill>
                        </a:rPr>
                        <a:t>Acquires proactive security knowledge </a:t>
                      </a:r>
                      <a:endParaRPr lang="en-US" sz="1800" dirty="0">
                        <a:solidFill>
                          <a:srgbClr val="FFFFFF"/>
                        </a:solidFill>
                      </a:endParaRPr>
                    </a:p>
                  </a:txBody>
                  <a:tcPr horzOverflow="overflow">
                    <a:solidFill>
                      <a:srgbClr val="36424A"/>
                    </a:solidFill>
                  </a:tcPr>
                </a:tc>
              </a:tr>
              <a:tr h="49013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Supports proactive security management</a:t>
                      </a:r>
                      <a:endParaRPr lang="en-US" sz="1800" dirty="0"/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14" name="Rounded Rectangular Callout 13"/>
          <p:cNvSpPr/>
          <p:nvPr/>
        </p:nvSpPr>
        <p:spPr bwMode="auto">
          <a:xfrm>
            <a:off x="895823" y="2647225"/>
            <a:ext cx="2237206" cy="1328201"/>
          </a:xfrm>
          <a:prstGeom prst="wedgeRoundRectCallout">
            <a:avLst>
              <a:gd name="adj1" fmla="val -34896"/>
              <a:gd name="adj2" fmla="val 81191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90000"/>
            </a:pPr>
            <a:r>
              <a:rPr lang="en-US" sz="1600" i="1" dirty="0">
                <a:latin typeface="Comic Sans MS"/>
                <a:cs typeface="Comic Sans MS"/>
              </a:rPr>
              <a:t>Is there an abnormality that needs further investigation?</a:t>
            </a:r>
          </a:p>
        </p:txBody>
      </p:sp>
      <p:graphicFrame>
        <p:nvGraphicFramePr>
          <p:cNvPr id="15" name="Group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684468"/>
              </p:ext>
            </p:extLst>
          </p:nvPr>
        </p:nvGraphicFramePr>
        <p:xfrm>
          <a:off x="3541999" y="4321650"/>
          <a:ext cx="2217998" cy="1554479"/>
        </p:xfrm>
        <a:graphic>
          <a:graphicData uri="http://schemas.openxmlformats.org/drawingml/2006/table">
            <a:tbl>
              <a:tblPr bandRow="1">
                <a:effectLst>
                  <a:outerShdw blurRad="254000" dist="38100" dir="2700000" algn="tl" rotWithShape="0">
                    <a:srgbClr val="000000">
                      <a:alpha val="43000"/>
                    </a:srgbClr>
                  </a:outerShdw>
                </a:effectLst>
                <a:tableStyleId>{073A0DAA-6AF3-43AB-8588-CEC1D06C72B9}</a:tableStyleId>
              </a:tblPr>
              <a:tblGrid>
                <a:gridCol w="2217998"/>
              </a:tblGrid>
              <a:tr h="48098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Identifies network and threat status </a:t>
                      </a:r>
                    </a:p>
                  </a:txBody>
                  <a:tcPr horzOverflow="overflow">
                    <a:solidFill>
                      <a:schemeClr val="tx1"/>
                    </a:solidFill>
                  </a:tcPr>
                </a:tc>
              </a:tr>
              <a:tr h="490134">
                <a:tc>
                  <a:txBody>
                    <a:bodyPr/>
                    <a:lstStyle/>
                    <a:p>
                      <a:pPr marL="0" marR="0" lvl="1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Resolves threats and networking problems quickly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16" name="Rounded Rectangular Callout 15"/>
          <p:cNvSpPr/>
          <p:nvPr/>
        </p:nvSpPr>
        <p:spPr bwMode="auto">
          <a:xfrm>
            <a:off x="3544247" y="2647225"/>
            <a:ext cx="2237206" cy="1328201"/>
          </a:xfrm>
          <a:prstGeom prst="wedgeRoundRectCallout">
            <a:avLst>
              <a:gd name="adj1" fmla="val -34896"/>
              <a:gd name="adj2" fmla="val 81191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90000"/>
            </a:pPr>
            <a:r>
              <a:rPr lang="en-US" sz="1600" i="1" dirty="0">
                <a:latin typeface="Comic Sans MS"/>
                <a:cs typeface="Comic Sans MS"/>
              </a:rPr>
              <a:t>Is my users abusing the network and how so?</a:t>
            </a:r>
          </a:p>
        </p:txBody>
      </p:sp>
    </p:spTree>
    <p:extLst>
      <p:ext uri="{BB962C8B-B14F-4D97-AF65-F5344CB8AC3E}">
        <p14:creationId xmlns:p14="http://schemas.microsoft.com/office/powerpoint/2010/main" val="151233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1721338"/>
              </p:ext>
            </p:extLst>
          </p:nvPr>
        </p:nvGraphicFramePr>
        <p:xfrm>
          <a:off x="452782" y="1461763"/>
          <a:ext cx="3987266" cy="455520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987266"/>
              </a:tblGrid>
              <a:tr h="8387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Explicit Proxy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Support load balancing for forward proxy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Reflect IP feature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Support load balancing for proxy chaining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Explicit Proxy Scalability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Authentication blackout feature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policy based profile to add/remove HTTP headers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Better IPS +AppCtrl support on non-HTTP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WANOpt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 or explicit proxy traffic</a:t>
                      </a:r>
                    </a:p>
                  </a:txBody>
                  <a:tcPr marL="180000" marB="144000">
                    <a:lnT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387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VDOM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36424A"/>
                        </a:solidFill>
                        <a:effectLst/>
                        <a:uLnTx/>
                        <a:uFillTx/>
                        <a:latin typeface="Arial Narrow"/>
                        <a:ea typeface="+mn-ea"/>
                        <a:cs typeface="Arial Narrow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Per </a:t>
                      </a:r>
                      <a:r>
                        <a:rPr kumimoji="0" lang="en-US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vdom</a:t>
                      </a: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 CPU and memory usage widget</a:t>
                      </a:r>
                    </a:p>
                  </a:txBody>
                  <a:tcPr marL="180000" marB="144000">
                    <a:lnT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9457504"/>
              </p:ext>
            </p:extLst>
          </p:nvPr>
        </p:nvGraphicFramePr>
        <p:xfrm>
          <a:off x="4657254" y="1526753"/>
          <a:ext cx="3987266" cy="4006559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987266"/>
              </a:tblGrid>
              <a:tr h="6179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Wireless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36424A"/>
                        </a:solidFill>
                        <a:effectLst/>
                        <a:uLnTx/>
                        <a:uFillTx/>
                        <a:latin typeface="Arial Narrow"/>
                        <a:ea typeface="+mn-ea"/>
                        <a:cs typeface="Arial Narrow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Spectrum Analysis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802.11ac AP support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Allow remote FAP to split tunnel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Radius Accounting for WiFi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SSID Captive Portal updates</a:t>
                      </a:r>
                    </a:p>
                  </a:txBody>
                  <a:tcPr marL="180000" marB="14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179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High Availability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allow ha-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mgmt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 interface to be used for local out traffic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VRRP group and port monitoring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Ability to trigger HA failover by CLI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HA support with DHCP/PPPOE interfaces</a:t>
                      </a:r>
                    </a:p>
                  </a:txBody>
                  <a:tcPr marL="180000" marB="14400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List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 bwMode="auto">
          <a:xfrm>
            <a:off x="3682147" y="309483"/>
            <a:ext cx="5336445" cy="448218"/>
          </a:xfrm>
          <a:prstGeom prst="roundRect">
            <a:avLst/>
          </a:prstGeom>
          <a:solidFill>
            <a:srgbClr val="71727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127000" dist="63500" dir="13500000">
              <a:prstClr val="black">
                <a:alpha val="74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Others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20" name="Picture 19" descr="icon_vdo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83820"/>
            <a:ext cx="1035177" cy="897636"/>
          </a:xfrm>
          <a:prstGeom prst="rect">
            <a:avLst/>
          </a:prstGeom>
          <a:effectLst>
            <a:outerShdw blurRad="127000" dist="63500" dir="2700000" algn="tl" rotWithShape="0">
              <a:srgbClr val="000000">
                <a:alpha val="65000"/>
              </a:srgbClr>
            </a:outerShdw>
          </a:effectLst>
          <a:scene3d>
            <a:camera prst="perspectiveFront" fov="7200000">
              <a:rot lat="60000" lon="1800000" rev="207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70479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0021323"/>
              </p:ext>
            </p:extLst>
          </p:nvPr>
        </p:nvGraphicFramePr>
        <p:xfrm>
          <a:off x="452782" y="1461763"/>
          <a:ext cx="3987266" cy="241476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987266"/>
              </a:tblGrid>
              <a:tr h="8387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Log &amp; Reporting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Disk Log Buffering when FAZ Unreachable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explicit proxy traffic logging improvement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New Sniffer log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Launch Log viewer &amp; auto-filter from policy table action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Improve on-box report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6424A"/>
                          </a:solidFill>
                          <a:effectLst/>
                          <a:uLnTx/>
                          <a:uFillTx/>
                          <a:latin typeface="Arial Narrow"/>
                          <a:ea typeface="+mn-ea"/>
                          <a:cs typeface="Arial Narrow"/>
                        </a:rPr>
                        <a:t>Clean Log Reference &amp; Definition Output</a:t>
                      </a:r>
                    </a:p>
                  </a:txBody>
                  <a:tcPr marL="180000" marB="144000">
                    <a:lnT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List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 bwMode="auto">
          <a:xfrm>
            <a:off x="3682147" y="309483"/>
            <a:ext cx="5336445" cy="448218"/>
          </a:xfrm>
          <a:prstGeom prst="roundRect">
            <a:avLst/>
          </a:prstGeom>
          <a:solidFill>
            <a:srgbClr val="71727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127000" dist="63500" dir="13500000">
              <a:prstClr val="black">
                <a:alpha val="74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Others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20" name="Picture 19" descr="icon_vdo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83820"/>
            <a:ext cx="1035177" cy="897636"/>
          </a:xfrm>
          <a:prstGeom prst="rect">
            <a:avLst/>
          </a:prstGeom>
          <a:effectLst>
            <a:outerShdw blurRad="127000" dist="63500" dir="2700000" algn="tl" rotWithShape="0">
              <a:srgbClr val="000000">
                <a:alpha val="65000"/>
              </a:srgbClr>
            </a:outerShdw>
          </a:effectLst>
          <a:scene3d>
            <a:camera prst="perspectiveFront" fov="7200000">
              <a:rot lat="60000" lon="1800000" rev="207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992660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5" y="1295526"/>
            <a:ext cx="8801100" cy="412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FortiView -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133658" y="3335391"/>
            <a:ext cx="4585254" cy="2612499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4"/>
                </a:solidFill>
              </a:rPr>
              <a:t>Dashboard Tables</a:t>
            </a:r>
          </a:p>
          <a:p>
            <a:r>
              <a:rPr lang="en-US" sz="2000" dirty="0" smtClean="0"/>
              <a:t>Lists top sessions information based on interest and selected timeline </a:t>
            </a:r>
          </a:p>
          <a:p>
            <a:pPr lvl="1"/>
            <a:r>
              <a:rPr lang="en-US" sz="1600" dirty="0" smtClean="0"/>
              <a:t>Filter row items using smart search bar and column headers</a:t>
            </a:r>
          </a:p>
          <a:p>
            <a:pPr lvl="1"/>
            <a:r>
              <a:rPr lang="en-US" sz="1600" dirty="0" smtClean="0"/>
              <a:t>Sort and display top 100 sessions based on some columns (default = session)</a:t>
            </a:r>
            <a:endParaRPr lang="en-US" sz="1600" dirty="0"/>
          </a:p>
          <a:p>
            <a:pPr lvl="1"/>
            <a:r>
              <a:rPr lang="en-US" sz="1600" dirty="0" smtClean="0"/>
              <a:t>Drill down by selecting a particular row</a:t>
            </a:r>
          </a:p>
        </p:txBody>
      </p:sp>
      <p:sp>
        <p:nvSpPr>
          <p:cNvPr id="17" name="Isosceles Triangle 26"/>
          <p:cNvSpPr/>
          <p:nvPr/>
        </p:nvSpPr>
        <p:spPr>
          <a:xfrm rot="10800000" flipH="1" flipV="1">
            <a:off x="5784933" y="1939986"/>
            <a:ext cx="1813486" cy="1042209"/>
          </a:xfrm>
          <a:custGeom>
            <a:avLst/>
            <a:gdLst/>
            <a:ahLst/>
            <a:cxnLst/>
            <a:rect l="l" t="t" r="r" b="b"/>
            <a:pathLst>
              <a:path w="1905000" h="1184486">
                <a:moveTo>
                  <a:pt x="1757296" y="1184486"/>
                </a:moveTo>
                <a:lnTo>
                  <a:pt x="147704" y="1184486"/>
                </a:lnTo>
                <a:cubicBezTo>
                  <a:pt x="66129" y="1184486"/>
                  <a:pt x="0" y="1118357"/>
                  <a:pt x="0" y="1036782"/>
                </a:cubicBezTo>
                <a:lnTo>
                  <a:pt x="0" y="445985"/>
                </a:lnTo>
                <a:cubicBezTo>
                  <a:pt x="0" y="364410"/>
                  <a:pt x="66129" y="298281"/>
                  <a:pt x="147704" y="298281"/>
                </a:cubicBezTo>
                <a:lnTo>
                  <a:pt x="804160" y="298281"/>
                </a:lnTo>
                <a:lnTo>
                  <a:pt x="952500" y="0"/>
                </a:lnTo>
                <a:lnTo>
                  <a:pt x="1100840" y="298281"/>
                </a:lnTo>
                <a:lnTo>
                  <a:pt x="1757296" y="298281"/>
                </a:lnTo>
                <a:cubicBezTo>
                  <a:pt x="1838871" y="298281"/>
                  <a:pt x="1905000" y="364410"/>
                  <a:pt x="1905000" y="445985"/>
                </a:cubicBezTo>
                <a:lnTo>
                  <a:pt x="1905000" y="1036782"/>
                </a:lnTo>
                <a:cubicBezTo>
                  <a:pt x="1905000" y="1118357"/>
                  <a:pt x="1838871" y="1184486"/>
                  <a:pt x="1757296" y="118448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52000">
                <a:schemeClr val="bg1">
                  <a:lumMod val="95000"/>
                </a:schemeClr>
              </a:gs>
              <a:gs pos="0">
                <a:schemeClr val="bg2"/>
              </a:gs>
            </a:gsLst>
            <a:lin ang="10800000" scaled="0"/>
            <a:tileRect/>
          </a:gradFill>
          <a:ln>
            <a:noFill/>
          </a:ln>
          <a:effectLst>
            <a:outerShdw blurRad="63500" dist="508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kern="120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80954" y="2353142"/>
            <a:ext cx="1759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mic Sans MS"/>
                <a:ea typeface="ＭＳ Ｐゴシック" charset="-128"/>
                <a:cs typeface="Comic Sans MS"/>
              </a:rPr>
              <a:t>Sort rows </a:t>
            </a:r>
            <a:r>
              <a:rPr lang="en-US" sz="1200" dirty="0" smtClean="0">
                <a:latin typeface="Comic Sans MS"/>
                <a:ea typeface="ＭＳ Ｐゴシック" charset="-128"/>
                <a:cs typeface="Comic Sans MS"/>
              </a:rPr>
              <a:t>to display Top sessions</a:t>
            </a:r>
            <a:endParaRPr lang="en-US" sz="1200" dirty="0">
              <a:latin typeface="Comic Sans MS"/>
              <a:ea typeface="ＭＳ Ｐゴシック" charset="-128"/>
              <a:cs typeface="Comic Sans MS"/>
            </a:endParaRPr>
          </a:p>
          <a:p>
            <a:endParaRPr lang="en-US" sz="1200" dirty="0">
              <a:latin typeface="Comic Sans MS"/>
              <a:ea typeface="ＭＳ Ｐゴシック" charset="-128"/>
              <a:cs typeface="Comic Sans MS"/>
            </a:endParaRPr>
          </a:p>
        </p:txBody>
      </p:sp>
      <p:sp>
        <p:nvSpPr>
          <p:cNvPr id="19" name="Isosceles Triangle 26"/>
          <p:cNvSpPr/>
          <p:nvPr/>
        </p:nvSpPr>
        <p:spPr>
          <a:xfrm rot="10800000" flipH="1" flipV="1">
            <a:off x="1840202" y="1849429"/>
            <a:ext cx="1813486" cy="1042209"/>
          </a:xfrm>
          <a:custGeom>
            <a:avLst/>
            <a:gdLst/>
            <a:ahLst/>
            <a:cxnLst/>
            <a:rect l="l" t="t" r="r" b="b"/>
            <a:pathLst>
              <a:path w="1905000" h="1184486">
                <a:moveTo>
                  <a:pt x="1757296" y="1184486"/>
                </a:moveTo>
                <a:lnTo>
                  <a:pt x="147704" y="1184486"/>
                </a:lnTo>
                <a:cubicBezTo>
                  <a:pt x="66129" y="1184486"/>
                  <a:pt x="0" y="1118357"/>
                  <a:pt x="0" y="1036782"/>
                </a:cubicBezTo>
                <a:lnTo>
                  <a:pt x="0" y="445985"/>
                </a:lnTo>
                <a:cubicBezTo>
                  <a:pt x="0" y="364410"/>
                  <a:pt x="66129" y="298281"/>
                  <a:pt x="147704" y="298281"/>
                </a:cubicBezTo>
                <a:lnTo>
                  <a:pt x="804160" y="298281"/>
                </a:lnTo>
                <a:lnTo>
                  <a:pt x="952500" y="0"/>
                </a:lnTo>
                <a:lnTo>
                  <a:pt x="1100840" y="298281"/>
                </a:lnTo>
                <a:lnTo>
                  <a:pt x="1757296" y="298281"/>
                </a:lnTo>
                <a:cubicBezTo>
                  <a:pt x="1838871" y="298281"/>
                  <a:pt x="1905000" y="364410"/>
                  <a:pt x="1905000" y="445985"/>
                </a:cubicBezTo>
                <a:lnTo>
                  <a:pt x="1905000" y="1036782"/>
                </a:lnTo>
                <a:cubicBezTo>
                  <a:pt x="1905000" y="1118357"/>
                  <a:pt x="1838871" y="1184486"/>
                  <a:pt x="1757296" y="118448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52000">
                <a:schemeClr val="bg1">
                  <a:lumMod val="95000"/>
                </a:schemeClr>
              </a:gs>
              <a:gs pos="0">
                <a:schemeClr val="bg2"/>
              </a:gs>
            </a:gsLst>
            <a:lin ang="10800000" scaled="0"/>
            <a:tileRect/>
          </a:gradFill>
          <a:ln>
            <a:noFill/>
          </a:ln>
          <a:effectLst>
            <a:outerShdw blurRad="63500" dist="508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kern="120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81006" y="2196324"/>
            <a:ext cx="1759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mic Sans MS"/>
                <a:ea typeface="ＭＳ Ｐゴシック" charset="-128"/>
                <a:cs typeface="Comic Sans MS"/>
              </a:rPr>
              <a:t>Setup query using Easy-to-use </a:t>
            </a:r>
          </a:p>
          <a:p>
            <a:r>
              <a:rPr lang="en-US" sz="1200" dirty="0">
                <a:latin typeface="Comic Sans MS"/>
                <a:ea typeface="ＭＳ Ｐゴシック" charset="-128"/>
                <a:cs typeface="Comic Sans MS"/>
              </a:rPr>
              <a:t>auto-complete filters</a:t>
            </a:r>
          </a:p>
          <a:p>
            <a:endParaRPr lang="en-US" sz="1200" dirty="0">
              <a:latin typeface="Comic Sans MS"/>
              <a:ea typeface="ＭＳ Ｐゴシック" charset="-128"/>
              <a:cs typeface="Comic Sans MS"/>
            </a:endParaRPr>
          </a:p>
        </p:txBody>
      </p:sp>
      <p:sp>
        <p:nvSpPr>
          <p:cNvPr id="21" name="Isosceles Triangle 26"/>
          <p:cNvSpPr/>
          <p:nvPr/>
        </p:nvSpPr>
        <p:spPr>
          <a:xfrm rot="10800000" flipH="1" flipV="1">
            <a:off x="7306724" y="1396648"/>
            <a:ext cx="1813486" cy="1042209"/>
          </a:xfrm>
          <a:custGeom>
            <a:avLst/>
            <a:gdLst/>
            <a:ahLst/>
            <a:cxnLst/>
            <a:rect l="l" t="t" r="r" b="b"/>
            <a:pathLst>
              <a:path w="1905000" h="1184486">
                <a:moveTo>
                  <a:pt x="1757296" y="1184486"/>
                </a:moveTo>
                <a:lnTo>
                  <a:pt x="147704" y="1184486"/>
                </a:lnTo>
                <a:cubicBezTo>
                  <a:pt x="66129" y="1184486"/>
                  <a:pt x="0" y="1118357"/>
                  <a:pt x="0" y="1036782"/>
                </a:cubicBezTo>
                <a:lnTo>
                  <a:pt x="0" y="445985"/>
                </a:lnTo>
                <a:cubicBezTo>
                  <a:pt x="0" y="364410"/>
                  <a:pt x="66129" y="298281"/>
                  <a:pt x="147704" y="298281"/>
                </a:cubicBezTo>
                <a:lnTo>
                  <a:pt x="804160" y="298281"/>
                </a:lnTo>
                <a:lnTo>
                  <a:pt x="952500" y="0"/>
                </a:lnTo>
                <a:lnTo>
                  <a:pt x="1100840" y="298281"/>
                </a:lnTo>
                <a:lnTo>
                  <a:pt x="1757296" y="298281"/>
                </a:lnTo>
                <a:cubicBezTo>
                  <a:pt x="1838871" y="298281"/>
                  <a:pt x="1905000" y="364410"/>
                  <a:pt x="1905000" y="445985"/>
                </a:cubicBezTo>
                <a:lnTo>
                  <a:pt x="1905000" y="1036782"/>
                </a:lnTo>
                <a:cubicBezTo>
                  <a:pt x="1905000" y="1118357"/>
                  <a:pt x="1838871" y="1184486"/>
                  <a:pt x="1757296" y="118448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52000">
                <a:schemeClr val="bg1">
                  <a:lumMod val="95000"/>
                </a:schemeClr>
              </a:gs>
              <a:gs pos="0">
                <a:schemeClr val="bg2"/>
              </a:gs>
            </a:gsLst>
            <a:lin ang="10800000" scaled="0"/>
            <a:tileRect/>
          </a:gradFill>
          <a:ln>
            <a:noFill/>
          </a:ln>
          <a:effectLst>
            <a:outerShdw blurRad="63500" dist="508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kern="120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47528" y="1743543"/>
            <a:ext cx="1759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mic Sans MS"/>
                <a:ea typeface="ＭＳ Ｐゴシック" charset="-128"/>
                <a:cs typeface="Comic Sans MS"/>
              </a:rPr>
              <a:t>Examine real-time or historical </a:t>
            </a:r>
            <a:r>
              <a:rPr lang="en-US" sz="1200" dirty="0" smtClean="0">
                <a:latin typeface="Comic Sans MS"/>
                <a:ea typeface="ＭＳ Ｐゴシック" charset="-128"/>
                <a:cs typeface="Comic Sans MS"/>
              </a:rPr>
              <a:t>data</a:t>
            </a:r>
            <a:endParaRPr lang="en-US" sz="1200" dirty="0">
              <a:latin typeface="Comic Sans MS"/>
              <a:ea typeface="ＭＳ Ｐゴシック" charset="-128"/>
              <a:cs typeface="Comic Sans MS"/>
            </a:endParaRPr>
          </a:p>
        </p:txBody>
      </p:sp>
      <p:sp>
        <p:nvSpPr>
          <p:cNvPr id="23" name="Isosceles Triangle 26"/>
          <p:cNvSpPr/>
          <p:nvPr/>
        </p:nvSpPr>
        <p:spPr>
          <a:xfrm rot="10800000" flipH="1" flipV="1">
            <a:off x="1661297" y="3502630"/>
            <a:ext cx="1813486" cy="1042209"/>
          </a:xfrm>
          <a:custGeom>
            <a:avLst/>
            <a:gdLst/>
            <a:ahLst/>
            <a:cxnLst/>
            <a:rect l="l" t="t" r="r" b="b"/>
            <a:pathLst>
              <a:path w="1905000" h="1184486">
                <a:moveTo>
                  <a:pt x="1757296" y="1184486"/>
                </a:moveTo>
                <a:lnTo>
                  <a:pt x="147704" y="1184486"/>
                </a:lnTo>
                <a:cubicBezTo>
                  <a:pt x="66129" y="1184486"/>
                  <a:pt x="0" y="1118357"/>
                  <a:pt x="0" y="1036782"/>
                </a:cubicBezTo>
                <a:lnTo>
                  <a:pt x="0" y="445985"/>
                </a:lnTo>
                <a:cubicBezTo>
                  <a:pt x="0" y="364410"/>
                  <a:pt x="66129" y="298281"/>
                  <a:pt x="147704" y="298281"/>
                </a:cubicBezTo>
                <a:lnTo>
                  <a:pt x="804160" y="298281"/>
                </a:lnTo>
                <a:lnTo>
                  <a:pt x="952500" y="0"/>
                </a:lnTo>
                <a:lnTo>
                  <a:pt x="1100840" y="298281"/>
                </a:lnTo>
                <a:lnTo>
                  <a:pt x="1757296" y="298281"/>
                </a:lnTo>
                <a:cubicBezTo>
                  <a:pt x="1838871" y="298281"/>
                  <a:pt x="1905000" y="364410"/>
                  <a:pt x="1905000" y="445985"/>
                </a:cubicBezTo>
                <a:lnTo>
                  <a:pt x="1905000" y="1036782"/>
                </a:lnTo>
                <a:cubicBezTo>
                  <a:pt x="1905000" y="1118357"/>
                  <a:pt x="1838871" y="1184486"/>
                  <a:pt x="1757296" y="118448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52000">
                <a:schemeClr val="bg1">
                  <a:lumMod val="95000"/>
                </a:schemeClr>
              </a:gs>
              <a:gs pos="0">
                <a:schemeClr val="bg2"/>
              </a:gs>
            </a:gsLst>
            <a:lin ang="10800000" scaled="0"/>
            <a:tileRect/>
          </a:gradFill>
          <a:ln>
            <a:noFill/>
          </a:ln>
          <a:effectLst>
            <a:outerShdw blurRad="63500" dist="508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kern="120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02101" y="3934304"/>
            <a:ext cx="1759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mic Sans MS"/>
                <a:ea typeface="ＭＳ Ｐゴシック" charset="-128"/>
                <a:cs typeface="Comic Sans MS"/>
              </a:rPr>
              <a:t>Select row for drill </a:t>
            </a:r>
            <a:r>
              <a:rPr lang="en-US" sz="1200" dirty="0" smtClean="0">
                <a:latin typeface="Comic Sans MS"/>
                <a:ea typeface="ＭＳ Ｐゴシック" charset="-128"/>
                <a:cs typeface="Comic Sans MS"/>
              </a:rPr>
              <a:t>down</a:t>
            </a:r>
            <a:endParaRPr lang="en-US" sz="1200" dirty="0">
              <a:latin typeface="Comic Sans MS"/>
              <a:ea typeface="ＭＳ Ｐゴシック" charset="-128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4724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982" t="9223" r="490"/>
          <a:stretch/>
        </p:blipFill>
        <p:spPr>
          <a:xfrm>
            <a:off x="161112" y="1521147"/>
            <a:ext cx="8740361" cy="4144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FortiView - Features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064453" y="4325320"/>
            <a:ext cx="4585254" cy="172056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4"/>
                </a:solidFill>
              </a:rPr>
              <a:t>Drill down panels</a:t>
            </a:r>
          </a:p>
          <a:p>
            <a:r>
              <a:rPr lang="en-US" sz="2000" dirty="0" smtClean="0"/>
              <a:t>Presents associated details based on different scopes</a:t>
            </a:r>
          </a:p>
          <a:p>
            <a:r>
              <a:rPr lang="en-US" sz="2000" dirty="0" smtClean="0"/>
              <a:t>Further drill down to filtered Session Viewer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3" name="Isosceles Triangle 26"/>
          <p:cNvSpPr/>
          <p:nvPr/>
        </p:nvSpPr>
        <p:spPr>
          <a:xfrm rot="10800000">
            <a:off x="2985148" y="1054300"/>
            <a:ext cx="1813486" cy="1042209"/>
          </a:xfrm>
          <a:custGeom>
            <a:avLst/>
            <a:gdLst/>
            <a:ahLst/>
            <a:cxnLst/>
            <a:rect l="l" t="t" r="r" b="b"/>
            <a:pathLst>
              <a:path w="1905000" h="1184486">
                <a:moveTo>
                  <a:pt x="1757296" y="1184486"/>
                </a:moveTo>
                <a:lnTo>
                  <a:pt x="147704" y="1184486"/>
                </a:lnTo>
                <a:cubicBezTo>
                  <a:pt x="66129" y="1184486"/>
                  <a:pt x="0" y="1118357"/>
                  <a:pt x="0" y="1036782"/>
                </a:cubicBezTo>
                <a:lnTo>
                  <a:pt x="0" y="445985"/>
                </a:lnTo>
                <a:cubicBezTo>
                  <a:pt x="0" y="364410"/>
                  <a:pt x="66129" y="298281"/>
                  <a:pt x="147704" y="298281"/>
                </a:cubicBezTo>
                <a:lnTo>
                  <a:pt x="804160" y="298281"/>
                </a:lnTo>
                <a:lnTo>
                  <a:pt x="952500" y="0"/>
                </a:lnTo>
                <a:lnTo>
                  <a:pt x="1100840" y="298281"/>
                </a:lnTo>
                <a:lnTo>
                  <a:pt x="1757296" y="298281"/>
                </a:lnTo>
                <a:cubicBezTo>
                  <a:pt x="1838871" y="298281"/>
                  <a:pt x="1905000" y="364410"/>
                  <a:pt x="1905000" y="445985"/>
                </a:cubicBezTo>
                <a:lnTo>
                  <a:pt x="1905000" y="1036782"/>
                </a:lnTo>
                <a:cubicBezTo>
                  <a:pt x="1905000" y="1118357"/>
                  <a:pt x="1838871" y="1184486"/>
                  <a:pt x="1757296" y="118448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52000">
                <a:schemeClr val="bg1">
                  <a:lumMod val="95000"/>
                </a:schemeClr>
              </a:gs>
              <a:gs pos="0">
                <a:schemeClr val="bg2"/>
              </a:gs>
            </a:gsLst>
            <a:lin ang="10800000" scaled="0"/>
            <a:tileRect/>
          </a:gradFill>
          <a:ln>
            <a:noFill/>
          </a:ln>
          <a:effectLst>
            <a:outerShdw blurRad="63500" dist="508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kern="120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14908" y="1191369"/>
            <a:ext cx="1759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mic Sans MS"/>
                <a:ea typeface="ＭＳ Ｐゴシック" charset="-128"/>
                <a:cs typeface="Comic Sans MS"/>
              </a:rPr>
              <a:t>Summary of selected item</a:t>
            </a:r>
          </a:p>
        </p:txBody>
      </p:sp>
      <p:sp>
        <p:nvSpPr>
          <p:cNvPr id="15" name="Isosceles Triangle 26"/>
          <p:cNvSpPr/>
          <p:nvPr/>
        </p:nvSpPr>
        <p:spPr>
          <a:xfrm rot="10800000" flipH="1" flipV="1">
            <a:off x="2554216" y="3022246"/>
            <a:ext cx="1813486" cy="1042209"/>
          </a:xfrm>
          <a:custGeom>
            <a:avLst/>
            <a:gdLst/>
            <a:ahLst/>
            <a:cxnLst/>
            <a:rect l="l" t="t" r="r" b="b"/>
            <a:pathLst>
              <a:path w="1905000" h="1184486">
                <a:moveTo>
                  <a:pt x="1757296" y="1184486"/>
                </a:moveTo>
                <a:lnTo>
                  <a:pt x="147704" y="1184486"/>
                </a:lnTo>
                <a:cubicBezTo>
                  <a:pt x="66129" y="1184486"/>
                  <a:pt x="0" y="1118357"/>
                  <a:pt x="0" y="1036782"/>
                </a:cubicBezTo>
                <a:lnTo>
                  <a:pt x="0" y="445985"/>
                </a:lnTo>
                <a:cubicBezTo>
                  <a:pt x="0" y="364410"/>
                  <a:pt x="66129" y="298281"/>
                  <a:pt x="147704" y="298281"/>
                </a:cubicBezTo>
                <a:lnTo>
                  <a:pt x="804160" y="298281"/>
                </a:lnTo>
                <a:lnTo>
                  <a:pt x="952500" y="0"/>
                </a:lnTo>
                <a:lnTo>
                  <a:pt x="1100840" y="298281"/>
                </a:lnTo>
                <a:lnTo>
                  <a:pt x="1757296" y="298281"/>
                </a:lnTo>
                <a:cubicBezTo>
                  <a:pt x="1838871" y="298281"/>
                  <a:pt x="1905000" y="364410"/>
                  <a:pt x="1905000" y="445985"/>
                </a:cubicBezTo>
                <a:lnTo>
                  <a:pt x="1905000" y="1036782"/>
                </a:lnTo>
                <a:cubicBezTo>
                  <a:pt x="1905000" y="1118357"/>
                  <a:pt x="1838871" y="1184486"/>
                  <a:pt x="1757296" y="118448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52000">
                <a:schemeClr val="bg1">
                  <a:lumMod val="95000"/>
                </a:schemeClr>
              </a:gs>
              <a:gs pos="0">
                <a:schemeClr val="bg2"/>
              </a:gs>
            </a:gsLst>
            <a:lin ang="10800000" scaled="0"/>
            <a:tileRect/>
          </a:gradFill>
          <a:ln>
            <a:noFill/>
          </a:ln>
          <a:effectLst>
            <a:outerShdw blurRad="63500" dist="508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kern="120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72324" y="3457490"/>
            <a:ext cx="1759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mic Sans MS"/>
                <a:ea typeface="ＭＳ Ｐゴシック" charset="-128"/>
                <a:cs typeface="Comic Sans MS"/>
              </a:rPr>
              <a:t>Selection of </a:t>
            </a:r>
            <a:r>
              <a:rPr lang="en-US" sz="1200" dirty="0" smtClean="0">
                <a:latin typeface="Comic Sans MS"/>
                <a:ea typeface="ＭＳ Ｐゴシック" charset="-128"/>
                <a:cs typeface="Comic Sans MS"/>
              </a:rPr>
              <a:t>scope</a:t>
            </a:r>
            <a:endParaRPr lang="en-US" sz="1200" dirty="0">
              <a:latin typeface="Comic Sans MS"/>
              <a:ea typeface="ＭＳ Ｐゴシック" charset="-128"/>
              <a:cs typeface="Comic Sans MS"/>
            </a:endParaRPr>
          </a:p>
        </p:txBody>
      </p:sp>
      <p:sp>
        <p:nvSpPr>
          <p:cNvPr id="17" name="Isosceles Triangle 26"/>
          <p:cNvSpPr/>
          <p:nvPr/>
        </p:nvSpPr>
        <p:spPr>
          <a:xfrm rot="10800000" flipH="1" flipV="1">
            <a:off x="1562343" y="4119650"/>
            <a:ext cx="1813486" cy="1042209"/>
          </a:xfrm>
          <a:custGeom>
            <a:avLst/>
            <a:gdLst/>
            <a:ahLst/>
            <a:cxnLst/>
            <a:rect l="l" t="t" r="r" b="b"/>
            <a:pathLst>
              <a:path w="1905000" h="1184486">
                <a:moveTo>
                  <a:pt x="1757296" y="1184486"/>
                </a:moveTo>
                <a:lnTo>
                  <a:pt x="147704" y="1184486"/>
                </a:lnTo>
                <a:cubicBezTo>
                  <a:pt x="66129" y="1184486"/>
                  <a:pt x="0" y="1118357"/>
                  <a:pt x="0" y="1036782"/>
                </a:cubicBezTo>
                <a:lnTo>
                  <a:pt x="0" y="445985"/>
                </a:lnTo>
                <a:cubicBezTo>
                  <a:pt x="0" y="364410"/>
                  <a:pt x="66129" y="298281"/>
                  <a:pt x="147704" y="298281"/>
                </a:cubicBezTo>
                <a:lnTo>
                  <a:pt x="804160" y="298281"/>
                </a:lnTo>
                <a:lnTo>
                  <a:pt x="952500" y="0"/>
                </a:lnTo>
                <a:lnTo>
                  <a:pt x="1100840" y="298281"/>
                </a:lnTo>
                <a:lnTo>
                  <a:pt x="1757296" y="298281"/>
                </a:lnTo>
                <a:cubicBezTo>
                  <a:pt x="1838871" y="298281"/>
                  <a:pt x="1905000" y="364410"/>
                  <a:pt x="1905000" y="445985"/>
                </a:cubicBezTo>
                <a:lnTo>
                  <a:pt x="1905000" y="1036782"/>
                </a:lnTo>
                <a:cubicBezTo>
                  <a:pt x="1905000" y="1118357"/>
                  <a:pt x="1838871" y="1184486"/>
                  <a:pt x="1757296" y="118448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52000">
                <a:schemeClr val="bg1">
                  <a:lumMod val="95000"/>
                </a:schemeClr>
              </a:gs>
              <a:gs pos="0">
                <a:schemeClr val="bg2"/>
              </a:gs>
            </a:gsLst>
            <a:lin ang="10800000" scaled="0"/>
            <a:tileRect/>
          </a:gradFill>
          <a:ln>
            <a:noFill/>
          </a:ln>
          <a:effectLst>
            <a:outerShdw blurRad="63500" dist="508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kern="120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80451" y="4554894"/>
            <a:ext cx="1759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mic Sans MS"/>
                <a:ea typeface="ＭＳ Ｐゴシック" charset="-128"/>
                <a:cs typeface="Comic Sans MS"/>
              </a:rPr>
              <a:t>Select row for drill down </a:t>
            </a:r>
          </a:p>
        </p:txBody>
      </p:sp>
    </p:spTree>
    <p:extLst>
      <p:ext uri="{BB962C8B-B14F-4D97-AF65-F5344CB8AC3E}">
        <p14:creationId xmlns:p14="http://schemas.microsoft.com/office/powerpoint/2010/main" val="359308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6847" t="9063" b="1992"/>
          <a:stretch/>
        </p:blipFill>
        <p:spPr>
          <a:xfrm>
            <a:off x="505632" y="1320633"/>
            <a:ext cx="8344395" cy="4593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FortiView - Features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428979" y="4094399"/>
            <a:ext cx="4585254" cy="1478185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4"/>
                </a:solidFill>
              </a:rPr>
              <a:t>Session viewer</a:t>
            </a:r>
            <a:endParaRPr lang="en-US" sz="2000" dirty="0" smtClean="0"/>
          </a:p>
          <a:p>
            <a:r>
              <a:rPr lang="en-US" sz="2000" dirty="0"/>
              <a:t>Presents timeline filtered session list with details using log </a:t>
            </a:r>
            <a:r>
              <a:rPr lang="en-US" sz="2000" dirty="0" smtClean="0"/>
              <a:t>entries</a:t>
            </a:r>
            <a:endParaRPr lang="en-US" sz="2000" dirty="0"/>
          </a:p>
        </p:txBody>
      </p:sp>
      <p:sp>
        <p:nvSpPr>
          <p:cNvPr id="21" name="Isosceles Triangle 26"/>
          <p:cNvSpPr/>
          <p:nvPr/>
        </p:nvSpPr>
        <p:spPr>
          <a:xfrm rot="10800000">
            <a:off x="234361" y="3693807"/>
            <a:ext cx="1813486" cy="1042209"/>
          </a:xfrm>
          <a:custGeom>
            <a:avLst/>
            <a:gdLst/>
            <a:ahLst/>
            <a:cxnLst/>
            <a:rect l="l" t="t" r="r" b="b"/>
            <a:pathLst>
              <a:path w="1905000" h="1184486">
                <a:moveTo>
                  <a:pt x="1757296" y="1184486"/>
                </a:moveTo>
                <a:lnTo>
                  <a:pt x="147704" y="1184486"/>
                </a:lnTo>
                <a:cubicBezTo>
                  <a:pt x="66129" y="1184486"/>
                  <a:pt x="0" y="1118357"/>
                  <a:pt x="0" y="1036782"/>
                </a:cubicBezTo>
                <a:lnTo>
                  <a:pt x="0" y="445985"/>
                </a:lnTo>
                <a:cubicBezTo>
                  <a:pt x="0" y="364410"/>
                  <a:pt x="66129" y="298281"/>
                  <a:pt x="147704" y="298281"/>
                </a:cubicBezTo>
                <a:lnTo>
                  <a:pt x="804160" y="298281"/>
                </a:lnTo>
                <a:lnTo>
                  <a:pt x="952500" y="0"/>
                </a:lnTo>
                <a:lnTo>
                  <a:pt x="1100840" y="298281"/>
                </a:lnTo>
                <a:lnTo>
                  <a:pt x="1757296" y="298281"/>
                </a:lnTo>
                <a:cubicBezTo>
                  <a:pt x="1838871" y="298281"/>
                  <a:pt x="1905000" y="364410"/>
                  <a:pt x="1905000" y="445985"/>
                </a:cubicBezTo>
                <a:lnTo>
                  <a:pt x="1905000" y="1036782"/>
                </a:lnTo>
                <a:cubicBezTo>
                  <a:pt x="1905000" y="1118357"/>
                  <a:pt x="1838871" y="1184486"/>
                  <a:pt x="1757296" y="118448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52000">
                <a:schemeClr val="bg1">
                  <a:lumMod val="95000"/>
                </a:schemeClr>
              </a:gs>
              <a:gs pos="0">
                <a:schemeClr val="bg2"/>
              </a:gs>
            </a:gsLst>
            <a:lin ang="10800000" scaled="0"/>
            <a:tileRect/>
          </a:gradFill>
          <a:ln>
            <a:noFill/>
          </a:ln>
          <a:effectLst>
            <a:outerShdw blurRad="63500" dist="508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kern="120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3077" y="3841919"/>
            <a:ext cx="1759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mic Sans MS"/>
                <a:ea typeface="ＭＳ Ｐゴシック" charset="-128"/>
                <a:cs typeface="Comic Sans MS"/>
              </a:rPr>
              <a:t>Complete detail of selected session </a:t>
            </a:r>
          </a:p>
        </p:txBody>
      </p:sp>
      <p:sp>
        <p:nvSpPr>
          <p:cNvPr id="23" name="Isosceles Triangle 26"/>
          <p:cNvSpPr/>
          <p:nvPr/>
        </p:nvSpPr>
        <p:spPr>
          <a:xfrm rot="10800000" flipH="1" flipV="1">
            <a:off x="5682435" y="2253751"/>
            <a:ext cx="1813486" cy="1042209"/>
          </a:xfrm>
          <a:custGeom>
            <a:avLst/>
            <a:gdLst/>
            <a:ahLst/>
            <a:cxnLst/>
            <a:rect l="l" t="t" r="r" b="b"/>
            <a:pathLst>
              <a:path w="1905000" h="1184486">
                <a:moveTo>
                  <a:pt x="1757296" y="1184486"/>
                </a:moveTo>
                <a:lnTo>
                  <a:pt x="147704" y="1184486"/>
                </a:lnTo>
                <a:cubicBezTo>
                  <a:pt x="66129" y="1184486"/>
                  <a:pt x="0" y="1118357"/>
                  <a:pt x="0" y="1036782"/>
                </a:cubicBezTo>
                <a:lnTo>
                  <a:pt x="0" y="445985"/>
                </a:lnTo>
                <a:cubicBezTo>
                  <a:pt x="0" y="364410"/>
                  <a:pt x="66129" y="298281"/>
                  <a:pt x="147704" y="298281"/>
                </a:cubicBezTo>
                <a:lnTo>
                  <a:pt x="804160" y="298281"/>
                </a:lnTo>
                <a:lnTo>
                  <a:pt x="952500" y="0"/>
                </a:lnTo>
                <a:lnTo>
                  <a:pt x="1100840" y="298281"/>
                </a:lnTo>
                <a:lnTo>
                  <a:pt x="1757296" y="298281"/>
                </a:lnTo>
                <a:cubicBezTo>
                  <a:pt x="1838871" y="298281"/>
                  <a:pt x="1905000" y="364410"/>
                  <a:pt x="1905000" y="445985"/>
                </a:cubicBezTo>
                <a:lnTo>
                  <a:pt x="1905000" y="1036782"/>
                </a:lnTo>
                <a:cubicBezTo>
                  <a:pt x="1905000" y="1118357"/>
                  <a:pt x="1838871" y="1184486"/>
                  <a:pt x="1757296" y="118448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52000">
                <a:schemeClr val="bg1">
                  <a:lumMod val="95000"/>
                </a:schemeClr>
              </a:gs>
              <a:gs pos="0">
                <a:schemeClr val="bg2"/>
              </a:gs>
            </a:gsLst>
            <a:lin ang="10800000" scaled="0"/>
            <a:tileRect/>
          </a:gradFill>
          <a:ln>
            <a:noFill/>
          </a:ln>
          <a:effectLst>
            <a:outerShdw blurRad="63500" dist="508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kern="120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23239" y="2677950"/>
            <a:ext cx="1844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mic Sans MS"/>
                <a:ea typeface="ＭＳ Ｐゴシック" charset="-128"/>
                <a:cs typeface="Comic Sans MS"/>
              </a:rPr>
              <a:t>Setup filter by clicking on cell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8423" y="2111592"/>
            <a:ext cx="1835700" cy="185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19" y="2245827"/>
            <a:ext cx="2247381" cy="1207644"/>
          </a:xfrm>
          <a:prstGeom prst="rect">
            <a:avLst/>
          </a:prstGeom>
        </p:spPr>
      </p:pic>
      <p:sp>
        <p:nvSpPr>
          <p:cNvPr id="16" name="Isosceles Triangle 26"/>
          <p:cNvSpPr/>
          <p:nvPr/>
        </p:nvSpPr>
        <p:spPr>
          <a:xfrm rot="10800000">
            <a:off x="1487436" y="1419449"/>
            <a:ext cx="1813486" cy="1042209"/>
          </a:xfrm>
          <a:custGeom>
            <a:avLst/>
            <a:gdLst/>
            <a:ahLst/>
            <a:cxnLst/>
            <a:rect l="l" t="t" r="r" b="b"/>
            <a:pathLst>
              <a:path w="1905000" h="1184486">
                <a:moveTo>
                  <a:pt x="1757296" y="1184486"/>
                </a:moveTo>
                <a:lnTo>
                  <a:pt x="147704" y="1184486"/>
                </a:lnTo>
                <a:cubicBezTo>
                  <a:pt x="66129" y="1184486"/>
                  <a:pt x="0" y="1118357"/>
                  <a:pt x="0" y="1036782"/>
                </a:cubicBezTo>
                <a:lnTo>
                  <a:pt x="0" y="445985"/>
                </a:lnTo>
                <a:cubicBezTo>
                  <a:pt x="0" y="364410"/>
                  <a:pt x="66129" y="298281"/>
                  <a:pt x="147704" y="298281"/>
                </a:cubicBezTo>
                <a:lnTo>
                  <a:pt x="804160" y="298281"/>
                </a:lnTo>
                <a:lnTo>
                  <a:pt x="952500" y="0"/>
                </a:lnTo>
                <a:lnTo>
                  <a:pt x="1100840" y="298281"/>
                </a:lnTo>
                <a:lnTo>
                  <a:pt x="1757296" y="298281"/>
                </a:lnTo>
                <a:cubicBezTo>
                  <a:pt x="1838871" y="298281"/>
                  <a:pt x="1905000" y="364410"/>
                  <a:pt x="1905000" y="445985"/>
                </a:cubicBezTo>
                <a:lnTo>
                  <a:pt x="1905000" y="1036782"/>
                </a:lnTo>
                <a:cubicBezTo>
                  <a:pt x="1905000" y="1118357"/>
                  <a:pt x="1838871" y="1184486"/>
                  <a:pt x="1757296" y="118448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52000">
                <a:schemeClr val="bg1">
                  <a:lumMod val="95000"/>
                </a:schemeClr>
              </a:gs>
              <a:gs pos="0">
                <a:schemeClr val="bg2"/>
              </a:gs>
            </a:gsLst>
            <a:lin ang="10800000" scaled="0"/>
            <a:tileRect/>
          </a:gradFill>
          <a:ln>
            <a:noFill/>
          </a:ln>
          <a:effectLst>
            <a:outerShdw blurRad="63500" dist="508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kern="120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17196" y="1556518"/>
            <a:ext cx="1759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mic Sans MS"/>
                <a:ea typeface="ＭＳ Ｐゴシック" charset="-128"/>
                <a:cs typeface="Comic Sans MS"/>
              </a:rPr>
              <a:t>Mouse over device details</a:t>
            </a:r>
          </a:p>
        </p:txBody>
      </p:sp>
      <p:sp>
        <p:nvSpPr>
          <p:cNvPr id="25" name="Isosceles Triangle 26"/>
          <p:cNvSpPr/>
          <p:nvPr/>
        </p:nvSpPr>
        <p:spPr>
          <a:xfrm rot="10800000" flipH="1" flipV="1">
            <a:off x="2119933" y="3158252"/>
            <a:ext cx="1813486" cy="1042209"/>
          </a:xfrm>
          <a:custGeom>
            <a:avLst/>
            <a:gdLst/>
            <a:ahLst/>
            <a:cxnLst/>
            <a:rect l="l" t="t" r="r" b="b"/>
            <a:pathLst>
              <a:path w="1905000" h="1184486">
                <a:moveTo>
                  <a:pt x="1757296" y="1184486"/>
                </a:moveTo>
                <a:lnTo>
                  <a:pt x="147704" y="1184486"/>
                </a:lnTo>
                <a:cubicBezTo>
                  <a:pt x="66129" y="1184486"/>
                  <a:pt x="0" y="1118357"/>
                  <a:pt x="0" y="1036782"/>
                </a:cubicBezTo>
                <a:lnTo>
                  <a:pt x="0" y="445985"/>
                </a:lnTo>
                <a:cubicBezTo>
                  <a:pt x="0" y="364410"/>
                  <a:pt x="66129" y="298281"/>
                  <a:pt x="147704" y="298281"/>
                </a:cubicBezTo>
                <a:lnTo>
                  <a:pt x="804160" y="298281"/>
                </a:lnTo>
                <a:lnTo>
                  <a:pt x="952500" y="0"/>
                </a:lnTo>
                <a:lnTo>
                  <a:pt x="1100840" y="298281"/>
                </a:lnTo>
                <a:lnTo>
                  <a:pt x="1757296" y="298281"/>
                </a:lnTo>
                <a:cubicBezTo>
                  <a:pt x="1838871" y="298281"/>
                  <a:pt x="1905000" y="364410"/>
                  <a:pt x="1905000" y="445985"/>
                </a:cubicBezTo>
                <a:lnTo>
                  <a:pt x="1905000" y="1036782"/>
                </a:lnTo>
                <a:cubicBezTo>
                  <a:pt x="1905000" y="1118357"/>
                  <a:pt x="1838871" y="1184486"/>
                  <a:pt x="1757296" y="118448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52000">
                <a:schemeClr val="bg1">
                  <a:lumMod val="95000"/>
                </a:schemeClr>
              </a:gs>
              <a:gs pos="0">
                <a:schemeClr val="bg2"/>
              </a:gs>
            </a:gsLst>
            <a:lin ang="10800000" scaled="0"/>
            <a:tileRect/>
          </a:gradFill>
          <a:ln>
            <a:noFill/>
          </a:ln>
          <a:effectLst>
            <a:outerShdw blurRad="63500" dist="508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kern="120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60737" y="3582451"/>
            <a:ext cx="1844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mic Sans MS"/>
                <a:ea typeface="ＭＳ Ｐゴシック" charset="-128"/>
                <a:cs typeface="Comic Sans MS"/>
              </a:rPr>
              <a:t>Move and configure field columns</a:t>
            </a:r>
          </a:p>
        </p:txBody>
      </p:sp>
    </p:spTree>
    <p:extLst>
      <p:ext uri="{BB962C8B-B14F-4D97-AF65-F5344CB8AC3E}">
        <p14:creationId xmlns:p14="http://schemas.microsoft.com/office/powerpoint/2010/main" val="294457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FortiView - Features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4337875"/>
            <a:ext cx="8229600" cy="160837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4"/>
                </a:solidFill>
              </a:rPr>
              <a:t>Threat Weight</a:t>
            </a:r>
            <a:endParaRPr lang="en-US" b="1" dirty="0">
              <a:solidFill>
                <a:schemeClr val="accent4"/>
              </a:solidFill>
            </a:endParaRPr>
          </a:p>
          <a:p>
            <a:r>
              <a:rPr lang="en-US" dirty="0" smtClean="0"/>
              <a:t>Unique: Normalized threat level value x hit counts</a:t>
            </a:r>
            <a:endParaRPr lang="en-US" dirty="0"/>
          </a:p>
          <a:p>
            <a:r>
              <a:rPr lang="en-US" dirty="0" smtClean="0"/>
              <a:t>Scores can be sorted to reveal most critical items to investigate</a:t>
            </a:r>
          </a:p>
          <a:p>
            <a:pPr lvl="1"/>
            <a:r>
              <a:rPr lang="en-US" dirty="0" smtClean="0"/>
              <a:t>More meaningful than other singular measurements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782" y="1293023"/>
            <a:ext cx="5647693" cy="28987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23496"/>
            <a:ext cx="9144000" cy="1096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Rectangle 18"/>
          <p:cNvSpPr/>
          <p:nvPr/>
        </p:nvSpPr>
        <p:spPr bwMode="auto">
          <a:xfrm>
            <a:off x="4498335" y="2213890"/>
            <a:ext cx="1475177" cy="1113695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03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theme/theme1.xml><?xml version="1.0" encoding="utf-8"?>
<a:theme xmlns:a="http://schemas.openxmlformats.org/drawingml/2006/main" name="FTNT-2013_PPT_Template-add">
  <a:themeElements>
    <a:clrScheme name="FTNT Color Scheme">
      <a:dk1>
        <a:srgbClr val="36424A"/>
      </a:dk1>
      <a:lt1>
        <a:srgbClr val="FFFFFF"/>
      </a:lt1>
      <a:dk2>
        <a:srgbClr val="1B232A"/>
      </a:dk2>
      <a:lt2>
        <a:srgbClr val="DFE6E6"/>
      </a:lt2>
      <a:accent1>
        <a:srgbClr val="20558E"/>
      </a:accent1>
      <a:accent2>
        <a:srgbClr val="FFCC00"/>
      </a:accent2>
      <a:accent3>
        <a:srgbClr val="446E60"/>
      </a:accent3>
      <a:accent4>
        <a:srgbClr val="C00000"/>
      </a:accent4>
      <a:accent5>
        <a:srgbClr val="4F95C6"/>
      </a:accent5>
      <a:accent6>
        <a:srgbClr val="F79646"/>
      </a:accent6>
      <a:hlink>
        <a:srgbClr val="3366FF"/>
      </a:hlink>
      <a:folHlink>
        <a:srgbClr val="7030A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rgbClr val="A5ACB0"/>
            </a:gs>
            <a:gs pos="100000">
              <a:srgbClr val="FFFFFF"/>
            </a:gs>
          </a:gsLst>
          <a:lin ang="5400000" scaled="0"/>
          <a:tileRect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1"/>
          </a:buClr>
          <a:buSzPct val="90000"/>
          <a:buFont typeface="Wingdings" charset="2"/>
          <a:buNone/>
          <a:tabLst/>
          <a:defRPr kumimoji="0" sz="20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2">
            <a:alpha val="42000"/>
          </a:schemeClr>
        </a:solidFill>
        <a:ln w="9525" cap="flat" cmpd="sng" algn="ctr">
          <a:solidFill>
            <a:schemeClr val="accent6">
              <a:lumMod val="60000"/>
              <a:lumOff val="4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000" dirty="0" smtClean="0">
            <a:solidFill>
              <a:srgbClr val="404040"/>
            </a:solidFill>
            <a:latin typeface="Helvetica 55 Roman"/>
            <a:cs typeface="Helvetica 55 Roman"/>
          </a:defRPr>
        </a:defPPr>
      </a:lstStyle>
    </a:txDef>
  </a:objectDefaults>
  <a:extraClrSchemeLst>
    <a:extraClrScheme>
      <a:clrScheme name="2_EPS_Custom_print 1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0000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000000"/>
        </a:accent6>
        <a:hlink>
          <a:srgbClr val="000000"/>
        </a:hlink>
        <a:folHlink>
          <a:srgbClr val="00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3">
        <a:dk1>
          <a:srgbClr val="808080"/>
        </a:dk1>
        <a:lt1>
          <a:srgbClr val="FFFFFF"/>
        </a:lt1>
        <a:dk2>
          <a:srgbClr val="000000"/>
        </a:dk2>
        <a:lt2>
          <a:srgbClr val="FFFFFF"/>
        </a:lt2>
        <a:accent1>
          <a:srgbClr val="FF0000"/>
        </a:accent1>
        <a:accent2>
          <a:srgbClr val="FFFF00"/>
        </a:accent2>
        <a:accent3>
          <a:srgbClr val="AAAAAA"/>
        </a:accent3>
        <a:accent4>
          <a:srgbClr val="DADADA"/>
        </a:accent4>
        <a:accent5>
          <a:srgbClr val="FFAAAA"/>
        </a:accent5>
        <a:accent6>
          <a:srgbClr val="E7E700"/>
        </a:accent6>
        <a:hlink>
          <a:srgbClr val="FF00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PS_Custom_print 4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287AC8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ACBEE0"/>
        </a:accent5>
        <a:accent6>
          <a:srgbClr val="000000"/>
        </a:accent6>
        <a:hlink>
          <a:srgbClr val="287AC8"/>
        </a:hlink>
        <a:folHlink>
          <a:srgbClr val="CFFFA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5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287AC8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ACBEE0"/>
        </a:accent5>
        <a:accent6>
          <a:srgbClr val="000000"/>
        </a:accent6>
        <a:hlink>
          <a:srgbClr val="287AC8"/>
        </a:hlink>
        <a:folHlink>
          <a:srgbClr val="CFFFA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6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00A1FA"/>
        </a:accent1>
        <a:accent2>
          <a:srgbClr val="008000"/>
        </a:accent2>
        <a:accent3>
          <a:srgbClr val="FFFFFF"/>
        </a:accent3>
        <a:accent4>
          <a:srgbClr val="000000"/>
        </a:accent4>
        <a:accent5>
          <a:srgbClr val="AACDFC"/>
        </a:accent5>
        <a:accent6>
          <a:srgbClr val="007300"/>
        </a:accent6>
        <a:hlink>
          <a:srgbClr val="E4BE00"/>
        </a:hlink>
        <a:folHlink>
          <a:srgbClr val="AF07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7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93FF9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8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0B81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9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BC00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0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2626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1">
        <a:dk1>
          <a:srgbClr val="000000"/>
        </a:dk1>
        <a:lt1>
          <a:srgbClr val="FFFFFF"/>
        </a:lt1>
        <a:dk2>
          <a:srgbClr val="287AC8"/>
        </a:dk2>
        <a:lt2>
          <a:srgbClr val="4D4D4D"/>
        </a:lt2>
        <a:accent1>
          <a:srgbClr val="4B6EC0"/>
        </a:accent1>
        <a:accent2>
          <a:srgbClr val="C6E2FE"/>
        </a:accent2>
        <a:accent3>
          <a:srgbClr val="FFFFFF"/>
        </a:accent3>
        <a:accent4>
          <a:srgbClr val="000000"/>
        </a:accent4>
        <a:accent5>
          <a:srgbClr val="B1BADC"/>
        </a:accent5>
        <a:accent6>
          <a:srgbClr val="B3CDE6"/>
        </a:accent6>
        <a:hlink>
          <a:srgbClr val="FFCC66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2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08406E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3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104058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4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364068"/>
        </a:hlink>
        <a:folHlink>
          <a:srgbClr val="0840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5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273D6F"/>
        </a:hlink>
        <a:folHlink>
          <a:srgbClr val="99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PS_Custom_print 16">
        <a:dk1>
          <a:srgbClr val="000000"/>
        </a:dk1>
        <a:lt1>
          <a:srgbClr val="FFFFFF"/>
        </a:lt1>
        <a:dk2>
          <a:srgbClr val="4B6EC0"/>
        </a:dk2>
        <a:lt2>
          <a:srgbClr val="4D4D4D"/>
        </a:lt2>
        <a:accent1>
          <a:srgbClr val="CDE5FE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3F0FE"/>
        </a:accent5>
        <a:accent6>
          <a:srgbClr val="E7B95C"/>
        </a:accent6>
        <a:hlink>
          <a:srgbClr val="273D6F"/>
        </a:hlink>
        <a:folHlink>
          <a:srgbClr val="CCFF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FTNT-2013_PPT_Template-add.potx</Template>
  <TotalTime>95880</TotalTime>
  <Words>3023</Words>
  <Application>Microsoft Macintosh PowerPoint</Application>
  <PresentationFormat>On-screen Show (4:3)</PresentationFormat>
  <Paragraphs>764</Paragraphs>
  <Slides>51</Slides>
  <Notes>5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FTNT-2013_PPT_Template-add</vt:lpstr>
      <vt:lpstr>FortiOS 5.2 Overview</vt:lpstr>
      <vt:lpstr>FortiOS 5.2 Highlights</vt:lpstr>
      <vt:lpstr>PowerPoint Presentation</vt:lpstr>
      <vt:lpstr>Real World Requirements - NGFW</vt:lpstr>
      <vt:lpstr>FortiView</vt:lpstr>
      <vt:lpstr>FortiView - Features</vt:lpstr>
      <vt:lpstr>FortiView - Features</vt:lpstr>
      <vt:lpstr>FortiView - Features</vt:lpstr>
      <vt:lpstr>FortiView - Features</vt:lpstr>
      <vt:lpstr>FortiView – Example Use Case</vt:lpstr>
      <vt:lpstr>FortiView – Competitive Analysis</vt:lpstr>
      <vt:lpstr>Storage Requirement: Feature Disparities </vt:lpstr>
      <vt:lpstr>Improved Application Control - Features</vt:lpstr>
      <vt:lpstr>Improved Application Control - Features</vt:lpstr>
      <vt:lpstr>Improved Application Control - Features</vt:lpstr>
      <vt:lpstr>Improved Application Control  – Competitive Analysis</vt:lpstr>
      <vt:lpstr>Unified Policy Management - Features</vt:lpstr>
      <vt:lpstr>Unified Policy Management - Features</vt:lpstr>
      <vt:lpstr>Unified Policy Management – Example Use case</vt:lpstr>
      <vt:lpstr>PowerPoint Presentation</vt:lpstr>
      <vt:lpstr>Real World Requirements – NGFW </vt:lpstr>
      <vt:lpstr>Software Performance Optimization</vt:lpstr>
      <vt:lpstr>IPS Engine V3 - Features</vt:lpstr>
      <vt:lpstr>IPS Engine V3 - Features</vt:lpstr>
      <vt:lpstr>IPS Engine V3 - Features</vt:lpstr>
      <vt:lpstr>IPS Engine V3 - Features</vt:lpstr>
      <vt:lpstr>New Inline SSL Inspection Engine</vt:lpstr>
      <vt:lpstr>Flow UTM Improvements</vt:lpstr>
      <vt:lpstr>Flow UTM Improvements</vt:lpstr>
      <vt:lpstr>Explicit Web Proxy Enhancements</vt:lpstr>
      <vt:lpstr>Explicit Web Proxy Enhancements</vt:lpstr>
      <vt:lpstr>PowerPoint Presentation</vt:lpstr>
      <vt:lpstr>Real World Requirements - UTM</vt:lpstr>
      <vt:lpstr>Link Load Balancing</vt:lpstr>
      <vt:lpstr>Link Health Checking</vt:lpstr>
      <vt:lpstr>FortiExtender as a Solution</vt:lpstr>
      <vt:lpstr>FortiOS FortiExtender Features</vt:lpstr>
      <vt:lpstr>IPSEC VPN Wizard</vt:lpstr>
      <vt:lpstr>SSL VPN Simplification</vt:lpstr>
      <vt:lpstr>Policy Table Manipulation</vt:lpstr>
      <vt:lpstr>PowerPoint Presentation</vt:lpstr>
      <vt:lpstr>Feature List</vt:lpstr>
      <vt:lpstr>Feature List</vt:lpstr>
      <vt:lpstr>Feature List</vt:lpstr>
      <vt:lpstr>Feature List</vt:lpstr>
      <vt:lpstr>Feature List</vt:lpstr>
      <vt:lpstr>Feature List</vt:lpstr>
      <vt:lpstr>Feature List</vt:lpstr>
      <vt:lpstr>Feature List</vt:lpstr>
      <vt:lpstr>Feature List</vt:lpstr>
      <vt:lpstr>Feature List</vt:lpstr>
    </vt:vector>
  </TitlesOfParts>
  <Company>Fortinet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Patrick Bedwell</dc:creator>
  <cp:lastModifiedBy>Robin Liao</cp:lastModifiedBy>
  <cp:revision>1708</cp:revision>
  <cp:lastPrinted>2013-10-05T00:17:04Z</cp:lastPrinted>
  <dcterms:created xsi:type="dcterms:W3CDTF">2012-01-26T23:40:20Z</dcterms:created>
  <dcterms:modified xsi:type="dcterms:W3CDTF">2014-06-25T02:30:31Z</dcterms:modified>
</cp:coreProperties>
</file>